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 id="2147483660" r:id="rId2"/>
  </p:sldMasterIdLst>
  <p:notesMasterIdLst>
    <p:notesMasterId r:id="rId19"/>
  </p:notesMasterIdLst>
  <p:sldIdLst>
    <p:sldId id="257" r:id="rId3"/>
    <p:sldId id="294" r:id="rId4"/>
    <p:sldId id="290" r:id="rId5"/>
    <p:sldId id="291" r:id="rId6"/>
    <p:sldId id="276" r:id="rId7"/>
    <p:sldId id="308" r:id="rId8"/>
    <p:sldId id="281" r:id="rId9"/>
    <p:sldId id="309" r:id="rId10"/>
    <p:sldId id="277" r:id="rId11"/>
    <p:sldId id="278" r:id="rId12"/>
    <p:sldId id="307" r:id="rId13"/>
    <p:sldId id="287" r:id="rId14"/>
    <p:sldId id="304" r:id="rId15"/>
    <p:sldId id="299" r:id="rId16"/>
    <p:sldId id="280" r:id="rId17"/>
    <p:sldId id="31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D2D2"/>
    <a:srgbClr val="FAFAF9"/>
    <a:srgbClr val="191919"/>
    <a:srgbClr val="88AB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64" autoAdjust="0"/>
    <p:restoredTop sz="92164" autoAdjust="0"/>
  </p:normalViewPr>
  <p:slideViewPr>
    <p:cSldViewPr snapToGrid="0">
      <p:cViewPr varScale="1">
        <p:scale>
          <a:sx n="84" d="100"/>
          <a:sy n="84" d="100"/>
        </p:scale>
        <p:origin x="1224" y="176"/>
      </p:cViewPr>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DBE8E-F6AD-453F-A7A5-9F9ED0312361}" type="datetimeFigureOut">
              <a:rPr lang="en-GB" smtClean="0"/>
              <a:t>04/09/2025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DE8281-D640-47CA-929E-719E88C6555C}" type="slidenum">
              <a:rPr lang="en-GB" smtClean="0"/>
              <a:t>‹#›</a:t>
            </a:fld>
            <a:endParaRPr lang="en-GB"/>
          </a:p>
        </p:txBody>
      </p:sp>
    </p:spTree>
    <p:extLst>
      <p:ext uri="{BB962C8B-B14F-4D97-AF65-F5344CB8AC3E}">
        <p14:creationId xmlns:p14="http://schemas.microsoft.com/office/powerpoint/2010/main" val="1656079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https://www.bmel.de/EN/topics/food-and-nutrition/food-labelling/EU-wide-food-labelling-lmiv-fic.html</a:t>
            </a:r>
          </a:p>
          <a:p>
            <a:endParaRPr lang="en-US" dirty="0"/>
          </a:p>
          <a:p>
            <a:r>
              <a:rPr lang="en-GB" dirty="0"/>
              <a:t>https://data.consilium.europa.eu/doc/document/ST-10321-2024-INIT/en/pdf</a:t>
            </a:r>
          </a:p>
          <a:p>
            <a:endParaRPr lang="en-US" dirty="0"/>
          </a:p>
          <a:p>
            <a:endParaRPr lang="en-GB" dirty="0"/>
          </a:p>
        </p:txBody>
      </p:sp>
      <p:sp>
        <p:nvSpPr>
          <p:cNvPr id="4" name="Slide Number Placeholder 3"/>
          <p:cNvSpPr>
            <a:spLocks noGrp="1"/>
          </p:cNvSpPr>
          <p:nvPr>
            <p:ph type="sldNum" sz="quarter" idx="5"/>
          </p:nvPr>
        </p:nvSpPr>
        <p:spPr/>
        <p:txBody>
          <a:bodyPr/>
          <a:lstStyle/>
          <a:p>
            <a:fld id="{66DE8281-D640-47CA-929E-719E88C6555C}" type="slidenum">
              <a:rPr lang="en-GB" smtClean="0"/>
              <a:t>2</a:t>
            </a:fld>
            <a:endParaRPr lang="en-GB"/>
          </a:p>
        </p:txBody>
      </p:sp>
    </p:spTree>
    <p:extLst>
      <p:ext uri="{BB962C8B-B14F-4D97-AF65-F5344CB8AC3E}">
        <p14:creationId xmlns:p14="http://schemas.microsoft.com/office/powerpoint/2010/main" val="3801512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6DE8281-D640-47CA-929E-719E88C6555C}" type="slidenum">
              <a:rPr lang="en-GB" smtClean="0"/>
              <a:t>3</a:t>
            </a:fld>
            <a:endParaRPr lang="en-GB"/>
          </a:p>
        </p:txBody>
      </p:sp>
    </p:spTree>
    <p:extLst>
      <p:ext uri="{BB962C8B-B14F-4D97-AF65-F5344CB8AC3E}">
        <p14:creationId xmlns:p14="http://schemas.microsoft.com/office/powerpoint/2010/main" val="2679743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6DE8281-D640-47CA-929E-719E88C6555C}" type="slidenum">
              <a:rPr lang="en-GB" smtClean="0"/>
              <a:t>4</a:t>
            </a:fld>
            <a:endParaRPr lang="en-GB"/>
          </a:p>
        </p:txBody>
      </p:sp>
    </p:spTree>
    <p:extLst>
      <p:ext uri="{BB962C8B-B14F-4D97-AF65-F5344CB8AC3E}">
        <p14:creationId xmlns:p14="http://schemas.microsoft.com/office/powerpoint/2010/main" val="193900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6DE8281-D640-47CA-929E-719E88C6555C}" type="slidenum">
              <a:rPr lang="en-GB" smtClean="0"/>
              <a:t>5</a:t>
            </a:fld>
            <a:endParaRPr lang="en-GB"/>
          </a:p>
        </p:txBody>
      </p:sp>
    </p:spTree>
    <p:extLst>
      <p:ext uri="{BB962C8B-B14F-4D97-AF65-F5344CB8AC3E}">
        <p14:creationId xmlns:p14="http://schemas.microsoft.com/office/powerpoint/2010/main" val="3753114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B3251-64BF-EBD3-E9A0-E606FC90DB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4C39E0-5484-85F7-E5DE-E956C2DAC4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CB318-B555-8863-46E2-02E20EDD2AC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A593259-29AC-C55F-C8F1-1BE3122CB8AE}"/>
              </a:ext>
            </a:extLst>
          </p:cNvPr>
          <p:cNvSpPr>
            <a:spLocks noGrp="1"/>
          </p:cNvSpPr>
          <p:nvPr>
            <p:ph type="sldNum" sz="quarter" idx="5"/>
          </p:nvPr>
        </p:nvSpPr>
        <p:spPr/>
        <p:txBody>
          <a:bodyPr/>
          <a:lstStyle/>
          <a:p>
            <a:fld id="{66DE8281-D640-47CA-929E-719E88C6555C}" type="slidenum">
              <a:rPr lang="en-GB" smtClean="0"/>
              <a:t>6</a:t>
            </a:fld>
            <a:endParaRPr lang="en-GB"/>
          </a:p>
        </p:txBody>
      </p:sp>
    </p:spTree>
    <p:extLst>
      <p:ext uri="{BB962C8B-B14F-4D97-AF65-F5344CB8AC3E}">
        <p14:creationId xmlns:p14="http://schemas.microsoft.com/office/powerpoint/2010/main" val="1558324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6DE8281-D640-47CA-929E-719E88C6555C}" type="slidenum">
              <a:rPr lang="en-GB" smtClean="0"/>
              <a:t>7</a:t>
            </a:fld>
            <a:endParaRPr lang="en-GB"/>
          </a:p>
        </p:txBody>
      </p:sp>
    </p:spTree>
    <p:extLst>
      <p:ext uri="{BB962C8B-B14F-4D97-AF65-F5344CB8AC3E}">
        <p14:creationId xmlns:p14="http://schemas.microsoft.com/office/powerpoint/2010/main" val="1016229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4AFDB-A3BD-5078-6726-666187FB3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6C4288-45CB-DEDA-3ECC-25B944F74D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8C1B5A-E007-F62B-2855-239F77DF005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78C6B6D-BA1A-501E-44DD-F4A3F6FCB4A1}"/>
              </a:ext>
            </a:extLst>
          </p:cNvPr>
          <p:cNvSpPr>
            <a:spLocks noGrp="1"/>
          </p:cNvSpPr>
          <p:nvPr>
            <p:ph type="sldNum" sz="quarter" idx="5"/>
          </p:nvPr>
        </p:nvSpPr>
        <p:spPr/>
        <p:txBody>
          <a:bodyPr/>
          <a:lstStyle/>
          <a:p>
            <a:fld id="{66DE8281-D640-47CA-929E-719E88C6555C}" type="slidenum">
              <a:rPr lang="en-GB" smtClean="0"/>
              <a:t>8</a:t>
            </a:fld>
            <a:endParaRPr lang="en-GB"/>
          </a:p>
        </p:txBody>
      </p:sp>
    </p:spTree>
    <p:extLst>
      <p:ext uri="{BB962C8B-B14F-4D97-AF65-F5344CB8AC3E}">
        <p14:creationId xmlns:p14="http://schemas.microsoft.com/office/powerpoint/2010/main" val="2936296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6DE8281-D640-47CA-929E-719E88C6555C}" type="slidenum">
              <a:rPr lang="en-GB" smtClean="0"/>
              <a:t>9</a:t>
            </a:fld>
            <a:endParaRPr lang="en-GB"/>
          </a:p>
        </p:txBody>
      </p:sp>
    </p:spTree>
    <p:extLst>
      <p:ext uri="{BB962C8B-B14F-4D97-AF65-F5344CB8AC3E}">
        <p14:creationId xmlns:p14="http://schemas.microsoft.com/office/powerpoint/2010/main" val="1772061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6DE8281-D640-47CA-929E-719E88C6555C}" type="slidenum">
              <a:rPr lang="en-GB" smtClean="0"/>
              <a:t>10</a:t>
            </a:fld>
            <a:endParaRPr lang="en-GB"/>
          </a:p>
        </p:txBody>
      </p:sp>
    </p:spTree>
    <p:extLst>
      <p:ext uri="{BB962C8B-B14F-4D97-AF65-F5344CB8AC3E}">
        <p14:creationId xmlns:p14="http://schemas.microsoft.com/office/powerpoint/2010/main" val="518503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6DE8281-D640-47CA-929E-719E88C6555C}" type="slidenum">
              <a:rPr lang="en-GB" smtClean="0"/>
              <a:t>11</a:t>
            </a:fld>
            <a:endParaRPr lang="en-GB"/>
          </a:p>
        </p:txBody>
      </p:sp>
    </p:spTree>
    <p:extLst>
      <p:ext uri="{BB962C8B-B14F-4D97-AF65-F5344CB8AC3E}">
        <p14:creationId xmlns:p14="http://schemas.microsoft.com/office/powerpoint/2010/main" val="3428932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6DE8281-D640-47CA-929E-719E88C6555C}" type="slidenum">
              <a:rPr lang="en-GB" smtClean="0"/>
              <a:t>15</a:t>
            </a:fld>
            <a:endParaRPr lang="en-GB"/>
          </a:p>
        </p:txBody>
      </p:sp>
    </p:spTree>
    <p:extLst>
      <p:ext uri="{BB962C8B-B14F-4D97-AF65-F5344CB8AC3E}">
        <p14:creationId xmlns:p14="http://schemas.microsoft.com/office/powerpoint/2010/main" val="479003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D8A54-1912-98D2-116B-4B2090B57B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FAE7CB-FE60-5346-8D55-4DE8B0764E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8464F1-9A67-2A54-0B1E-CF3F63313A1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3A3C88-FCB0-5138-D535-DA3D22BB1048}"/>
              </a:ext>
            </a:extLst>
          </p:cNvPr>
          <p:cNvSpPr>
            <a:spLocks noGrp="1"/>
          </p:cNvSpPr>
          <p:nvPr>
            <p:ph type="sldNum" sz="quarter" idx="5"/>
          </p:nvPr>
        </p:nvSpPr>
        <p:spPr/>
        <p:txBody>
          <a:bodyPr/>
          <a:lstStyle/>
          <a:p>
            <a:fld id="{66DE8281-D640-47CA-929E-719E88C6555C}" type="slidenum">
              <a:rPr lang="en-GB" smtClean="0"/>
              <a:t>16</a:t>
            </a:fld>
            <a:endParaRPr lang="en-GB"/>
          </a:p>
        </p:txBody>
      </p:sp>
    </p:spTree>
    <p:extLst>
      <p:ext uri="{BB962C8B-B14F-4D97-AF65-F5344CB8AC3E}">
        <p14:creationId xmlns:p14="http://schemas.microsoft.com/office/powerpoint/2010/main" val="868704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A490D-8AB1-474F-8E8E-513150923A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0339930-02CF-4392-A662-FD51AF28F2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1AC53A4-A2B9-480F-941C-7333F0A1D04D}"/>
              </a:ext>
            </a:extLst>
          </p:cNvPr>
          <p:cNvSpPr>
            <a:spLocks noGrp="1"/>
          </p:cNvSpPr>
          <p:nvPr>
            <p:ph type="dt" sz="half" idx="10"/>
          </p:nvPr>
        </p:nvSpPr>
        <p:spPr/>
        <p:txBody>
          <a:bodyPr/>
          <a:lstStyle/>
          <a:p>
            <a:fld id="{86C525AE-37B8-4007-A43C-0739F383A514}" type="datetime1">
              <a:rPr lang="en-GB" smtClean="0"/>
              <a:t>04/09/2025</a:t>
            </a:fld>
            <a:endParaRPr lang="en-GB"/>
          </a:p>
        </p:txBody>
      </p:sp>
      <p:sp>
        <p:nvSpPr>
          <p:cNvPr id="5" name="Footer Placeholder 4">
            <a:extLst>
              <a:ext uri="{FF2B5EF4-FFF2-40B4-BE49-F238E27FC236}">
                <a16:creationId xmlns:a16="http://schemas.microsoft.com/office/drawing/2014/main" id="{687BFA53-F48E-4108-938A-D69BC39D2F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FE09AE-0D65-43BA-84CD-BC1DDE879F3D}"/>
              </a:ext>
            </a:extLst>
          </p:cNvPr>
          <p:cNvSpPr>
            <a:spLocks noGrp="1"/>
          </p:cNvSpPr>
          <p:nvPr>
            <p:ph type="sldNum" sz="quarter" idx="12"/>
          </p:nvPr>
        </p:nvSpPr>
        <p:spPr/>
        <p:txBody>
          <a:bodyPr/>
          <a:lstStyle/>
          <a:p>
            <a:fld id="{5C4485C8-A323-4441-8F16-B556F945FCE2}" type="slidenum">
              <a:rPr lang="en-GB" smtClean="0"/>
              <a:t>‹#›</a:t>
            </a:fld>
            <a:endParaRPr lang="en-GB"/>
          </a:p>
        </p:txBody>
      </p:sp>
    </p:spTree>
    <p:extLst>
      <p:ext uri="{BB962C8B-B14F-4D97-AF65-F5344CB8AC3E}">
        <p14:creationId xmlns:p14="http://schemas.microsoft.com/office/powerpoint/2010/main" val="1308434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5F79-14D0-4B7E-B5FA-40371420FF8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A2E59AE-3A57-4C6A-868F-C1B35EACED2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E83974-C4AA-46E9-867B-38FF89761D5E}"/>
              </a:ext>
            </a:extLst>
          </p:cNvPr>
          <p:cNvSpPr>
            <a:spLocks noGrp="1"/>
          </p:cNvSpPr>
          <p:nvPr>
            <p:ph type="dt" sz="half" idx="10"/>
          </p:nvPr>
        </p:nvSpPr>
        <p:spPr/>
        <p:txBody>
          <a:bodyPr/>
          <a:lstStyle/>
          <a:p>
            <a:fld id="{2F5069F4-1136-40C7-9FDD-2284A13B32B7}" type="datetime1">
              <a:rPr lang="en-GB" smtClean="0"/>
              <a:t>04/09/2025</a:t>
            </a:fld>
            <a:endParaRPr lang="en-GB"/>
          </a:p>
        </p:txBody>
      </p:sp>
      <p:sp>
        <p:nvSpPr>
          <p:cNvPr id="5" name="Footer Placeholder 4">
            <a:extLst>
              <a:ext uri="{FF2B5EF4-FFF2-40B4-BE49-F238E27FC236}">
                <a16:creationId xmlns:a16="http://schemas.microsoft.com/office/drawing/2014/main" id="{DDD4D122-DF55-4F3F-BB1F-5E519090F2A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B3B0E47-0292-4EA6-9737-D7F2B426336B}"/>
              </a:ext>
            </a:extLst>
          </p:cNvPr>
          <p:cNvSpPr>
            <a:spLocks noGrp="1"/>
          </p:cNvSpPr>
          <p:nvPr>
            <p:ph type="sldNum" sz="quarter" idx="12"/>
          </p:nvPr>
        </p:nvSpPr>
        <p:spPr/>
        <p:txBody>
          <a:bodyPr/>
          <a:lstStyle/>
          <a:p>
            <a:fld id="{5C4485C8-A323-4441-8F16-B556F945FCE2}" type="slidenum">
              <a:rPr lang="en-GB" smtClean="0"/>
              <a:t>‹#›</a:t>
            </a:fld>
            <a:endParaRPr lang="en-GB"/>
          </a:p>
        </p:txBody>
      </p:sp>
    </p:spTree>
    <p:extLst>
      <p:ext uri="{BB962C8B-B14F-4D97-AF65-F5344CB8AC3E}">
        <p14:creationId xmlns:p14="http://schemas.microsoft.com/office/powerpoint/2010/main" val="9570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44DFB-098D-4A8E-9F39-A0C2C7082F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4F6FC36-C126-4D65-878A-CABF11246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40A8B93-DF76-474F-A8A7-97EF8647957E}"/>
              </a:ext>
            </a:extLst>
          </p:cNvPr>
          <p:cNvSpPr>
            <a:spLocks noGrp="1"/>
          </p:cNvSpPr>
          <p:nvPr>
            <p:ph type="dt" sz="half" idx="10"/>
          </p:nvPr>
        </p:nvSpPr>
        <p:spPr/>
        <p:txBody>
          <a:bodyPr/>
          <a:lstStyle/>
          <a:p>
            <a:fld id="{02AB764C-8CDB-4163-A277-FA6E22AF3E73}" type="datetime1">
              <a:rPr lang="en-GB" smtClean="0"/>
              <a:t>04/09/2025</a:t>
            </a:fld>
            <a:endParaRPr lang="en-GB"/>
          </a:p>
        </p:txBody>
      </p:sp>
      <p:sp>
        <p:nvSpPr>
          <p:cNvPr id="5" name="Footer Placeholder 4">
            <a:extLst>
              <a:ext uri="{FF2B5EF4-FFF2-40B4-BE49-F238E27FC236}">
                <a16:creationId xmlns:a16="http://schemas.microsoft.com/office/drawing/2014/main" id="{65B11D56-67B7-4E96-8A68-543FA8CA2C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9BA594-A3B9-4699-B447-FA73B65E0D49}"/>
              </a:ext>
            </a:extLst>
          </p:cNvPr>
          <p:cNvSpPr>
            <a:spLocks noGrp="1"/>
          </p:cNvSpPr>
          <p:nvPr>
            <p:ph type="sldNum" sz="quarter" idx="12"/>
          </p:nvPr>
        </p:nvSpPr>
        <p:spPr/>
        <p:txBody>
          <a:bodyPr/>
          <a:lstStyle/>
          <a:p>
            <a:fld id="{5C4485C8-A323-4441-8F16-B556F945FCE2}" type="slidenum">
              <a:rPr lang="en-GB" smtClean="0"/>
              <a:t>‹#›</a:t>
            </a:fld>
            <a:endParaRPr lang="en-GB"/>
          </a:p>
        </p:txBody>
      </p:sp>
    </p:spTree>
    <p:extLst>
      <p:ext uri="{BB962C8B-B14F-4D97-AF65-F5344CB8AC3E}">
        <p14:creationId xmlns:p14="http://schemas.microsoft.com/office/powerpoint/2010/main" val="3325377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7BB6-69F4-4464-8DD4-447D8AE7FC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6736BD-DE31-4B6E-87AF-96CD73014DD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1903F84-0EA0-446F-9101-8E68AD272DC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C64B52-F09D-4309-8992-721F3EE89E06}"/>
              </a:ext>
            </a:extLst>
          </p:cNvPr>
          <p:cNvSpPr>
            <a:spLocks noGrp="1"/>
          </p:cNvSpPr>
          <p:nvPr>
            <p:ph type="dt" sz="half" idx="10"/>
          </p:nvPr>
        </p:nvSpPr>
        <p:spPr/>
        <p:txBody>
          <a:bodyPr/>
          <a:lstStyle/>
          <a:p>
            <a:fld id="{7AD4002E-33D5-4FD2-AF97-B2DAB34581C9}" type="datetime1">
              <a:rPr lang="en-GB" smtClean="0"/>
              <a:t>04/09/2025</a:t>
            </a:fld>
            <a:endParaRPr lang="en-GB"/>
          </a:p>
        </p:txBody>
      </p:sp>
      <p:sp>
        <p:nvSpPr>
          <p:cNvPr id="6" name="Footer Placeholder 5">
            <a:extLst>
              <a:ext uri="{FF2B5EF4-FFF2-40B4-BE49-F238E27FC236}">
                <a16:creationId xmlns:a16="http://schemas.microsoft.com/office/drawing/2014/main" id="{428EDA42-76EB-4B66-9E58-6EC37011014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AE3876-E98C-4C6C-B3F4-A47EDD2CE8A1}"/>
              </a:ext>
            </a:extLst>
          </p:cNvPr>
          <p:cNvSpPr>
            <a:spLocks noGrp="1"/>
          </p:cNvSpPr>
          <p:nvPr>
            <p:ph type="sldNum" sz="quarter" idx="12"/>
          </p:nvPr>
        </p:nvSpPr>
        <p:spPr/>
        <p:txBody>
          <a:bodyPr/>
          <a:lstStyle/>
          <a:p>
            <a:fld id="{5C4485C8-A323-4441-8F16-B556F945FCE2}" type="slidenum">
              <a:rPr lang="en-GB" smtClean="0"/>
              <a:t>‹#›</a:t>
            </a:fld>
            <a:endParaRPr lang="en-GB"/>
          </a:p>
        </p:txBody>
      </p:sp>
    </p:spTree>
    <p:extLst>
      <p:ext uri="{BB962C8B-B14F-4D97-AF65-F5344CB8AC3E}">
        <p14:creationId xmlns:p14="http://schemas.microsoft.com/office/powerpoint/2010/main" val="3408155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50C73-CB4F-4877-BAAD-D69F785C19F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507E915-4C14-4E2F-82C8-6969FA6920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0AE540D-9FB5-413D-B6B6-6F923004CEF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57A6C21-B903-4F06-B4F1-F8C9B96462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38680E4-3A21-4994-B341-B8B50730E12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0D009E8-6C57-4CD2-BB44-7718A500F191}"/>
              </a:ext>
            </a:extLst>
          </p:cNvPr>
          <p:cNvSpPr>
            <a:spLocks noGrp="1"/>
          </p:cNvSpPr>
          <p:nvPr>
            <p:ph type="dt" sz="half" idx="10"/>
          </p:nvPr>
        </p:nvSpPr>
        <p:spPr/>
        <p:txBody>
          <a:bodyPr/>
          <a:lstStyle/>
          <a:p>
            <a:fld id="{AE922443-58DA-48BD-B766-9AD0074279A5}" type="datetime1">
              <a:rPr lang="en-GB" smtClean="0"/>
              <a:t>04/09/2025</a:t>
            </a:fld>
            <a:endParaRPr lang="en-GB"/>
          </a:p>
        </p:txBody>
      </p:sp>
      <p:sp>
        <p:nvSpPr>
          <p:cNvPr id="8" name="Footer Placeholder 7">
            <a:extLst>
              <a:ext uri="{FF2B5EF4-FFF2-40B4-BE49-F238E27FC236}">
                <a16:creationId xmlns:a16="http://schemas.microsoft.com/office/drawing/2014/main" id="{BB478331-469E-4FC7-B974-04E3F761A64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252F453-79D0-45BB-B076-A0C92E355A49}"/>
              </a:ext>
            </a:extLst>
          </p:cNvPr>
          <p:cNvSpPr>
            <a:spLocks noGrp="1"/>
          </p:cNvSpPr>
          <p:nvPr>
            <p:ph type="sldNum" sz="quarter" idx="12"/>
          </p:nvPr>
        </p:nvSpPr>
        <p:spPr/>
        <p:txBody>
          <a:bodyPr/>
          <a:lstStyle/>
          <a:p>
            <a:fld id="{5C4485C8-A323-4441-8F16-B556F945FCE2}" type="slidenum">
              <a:rPr lang="en-GB" smtClean="0"/>
              <a:t>‹#›</a:t>
            </a:fld>
            <a:endParaRPr lang="en-GB"/>
          </a:p>
        </p:txBody>
      </p:sp>
    </p:spTree>
    <p:extLst>
      <p:ext uri="{BB962C8B-B14F-4D97-AF65-F5344CB8AC3E}">
        <p14:creationId xmlns:p14="http://schemas.microsoft.com/office/powerpoint/2010/main" val="1495455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F5E0A-08E1-4B04-A1F9-A1F7BBDFF33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C3BAA84-338E-46DB-9C8F-F7E267335BAF}"/>
              </a:ext>
            </a:extLst>
          </p:cNvPr>
          <p:cNvSpPr>
            <a:spLocks noGrp="1"/>
          </p:cNvSpPr>
          <p:nvPr>
            <p:ph type="dt" sz="half" idx="10"/>
          </p:nvPr>
        </p:nvSpPr>
        <p:spPr/>
        <p:txBody>
          <a:bodyPr/>
          <a:lstStyle/>
          <a:p>
            <a:fld id="{DF056862-00C3-4A6D-BB3B-F3A8240B5A27}" type="datetime1">
              <a:rPr lang="en-GB" smtClean="0"/>
              <a:t>04/09/2025</a:t>
            </a:fld>
            <a:endParaRPr lang="en-GB"/>
          </a:p>
        </p:txBody>
      </p:sp>
      <p:sp>
        <p:nvSpPr>
          <p:cNvPr id="4" name="Footer Placeholder 3">
            <a:extLst>
              <a:ext uri="{FF2B5EF4-FFF2-40B4-BE49-F238E27FC236}">
                <a16:creationId xmlns:a16="http://schemas.microsoft.com/office/drawing/2014/main" id="{C57494CA-2DE0-4538-BAA0-CB9DDB14241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0AD3124-A5ED-4283-A42D-8B4A58546295}"/>
              </a:ext>
            </a:extLst>
          </p:cNvPr>
          <p:cNvSpPr>
            <a:spLocks noGrp="1"/>
          </p:cNvSpPr>
          <p:nvPr>
            <p:ph type="sldNum" sz="quarter" idx="12"/>
          </p:nvPr>
        </p:nvSpPr>
        <p:spPr/>
        <p:txBody>
          <a:bodyPr/>
          <a:lstStyle/>
          <a:p>
            <a:fld id="{5C4485C8-A323-4441-8F16-B556F945FCE2}" type="slidenum">
              <a:rPr lang="en-GB" smtClean="0"/>
              <a:t>‹#›</a:t>
            </a:fld>
            <a:endParaRPr lang="en-GB"/>
          </a:p>
        </p:txBody>
      </p:sp>
    </p:spTree>
    <p:extLst>
      <p:ext uri="{BB962C8B-B14F-4D97-AF65-F5344CB8AC3E}">
        <p14:creationId xmlns:p14="http://schemas.microsoft.com/office/powerpoint/2010/main" val="1891550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C14171-B68A-49A7-A5B3-24B62CACB359}"/>
              </a:ext>
            </a:extLst>
          </p:cNvPr>
          <p:cNvSpPr>
            <a:spLocks noGrp="1"/>
          </p:cNvSpPr>
          <p:nvPr>
            <p:ph type="dt" sz="half" idx="10"/>
          </p:nvPr>
        </p:nvSpPr>
        <p:spPr/>
        <p:txBody>
          <a:bodyPr/>
          <a:lstStyle/>
          <a:p>
            <a:fld id="{61B8C4D8-4777-44BA-805A-EC744E1ADD0A}" type="datetime1">
              <a:rPr lang="en-GB" smtClean="0"/>
              <a:t>04/09/2025</a:t>
            </a:fld>
            <a:endParaRPr lang="en-GB"/>
          </a:p>
        </p:txBody>
      </p:sp>
      <p:sp>
        <p:nvSpPr>
          <p:cNvPr id="3" name="Footer Placeholder 2">
            <a:extLst>
              <a:ext uri="{FF2B5EF4-FFF2-40B4-BE49-F238E27FC236}">
                <a16:creationId xmlns:a16="http://schemas.microsoft.com/office/drawing/2014/main" id="{1DC8E8D6-E81E-460F-A49E-56967324CFC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648C9D2-3543-471D-8A0A-4733782BAB4A}"/>
              </a:ext>
            </a:extLst>
          </p:cNvPr>
          <p:cNvSpPr>
            <a:spLocks noGrp="1"/>
          </p:cNvSpPr>
          <p:nvPr>
            <p:ph type="sldNum" sz="quarter" idx="12"/>
          </p:nvPr>
        </p:nvSpPr>
        <p:spPr/>
        <p:txBody>
          <a:bodyPr/>
          <a:lstStyle/>
          <a:p>
            <a:fld id="{5C4485C8-A323-4441-8F16-B556F945FCE2}" type="slidenum">
              <a:rPr lang="en-GB" smtClean="0"/>
              <a:t>‹#›</a:t>
            </a:fld>
            <a:endParaRPr lang="en-GB"/>
          </a:p>
        </p:txBody>
      </p:sp>
    </p:spTree>
    <p:extLst>
      <p:ext uri="{BB962C8B-B14F-4D97-AF65-F5344CB8AC3E}">
        <p14:creationId xmlns:p14="http://schemas.microsoft.com/office/powerpoint/2010/main" val="3396060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EB86-1588-4898-91BC-1064070A73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A2A442-054B-4882-8DB5-30E66FF9B3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33BC084-A215-4EDF-A248-32D069604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0B80F6-923D-4189-A807-69B401F11C21}"/>
              </a:ext>
            </a:extLst>
          </p:cNvPr>
          <p:cNvSpPr>
            <a:spLocks noGrp="1"/>
          </p:cNvSpPr>
          <p:nvPr>
            <p:ph type="dt" sz="half" idx="10"/>
          </p:nvPr>
        </p:nvSpPr>
        <p:spPr/>
        <p:txBody>
          <a:bodyPr/>
          <a:lstStyle/>
          <a:p>
            <a:fld id="{B49A16B4-B0DD-499F-902C-1AB3FE1C4714}" type="datetime1">
              <a:rPr lang="en-GB" smtClean="0"/>
              <a:t>04/09/2025</a:t>
            </a:fld>
            <a:endParaRPr lang="en-GB"/>
          </a:p>
        </p:txBody>
      </p:sp>
      <p:sp>
        <p:nvSpPr>
          <p:cNvPr id="6" name="Footer Placeholder 5">
            <a:extLst>
              <a:ext uri="{FF2B5EF4-FFF2-40B4-BE49-F238E27FC236}">
                <a16:creationId xmlns:a16="http://schemas.microsoft.com/office/drawing/2014/main" id="{B23DDB61-B020-491D-B60B-2119601239B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6AE08A-E0A4-433F-A34E-2ABCBF598E2A}"/>
              </a:ext>
            </a:extLst>
          </p:cNvPr>
          <p:cNvSpPr>
            <a:spLocks noGrp="1"/>
          </p:cNvSpPr>
          <p:nvPr>
            <p:ph type="sldNum" sz="quarter" idx="12"/>
          </p:nvPr>
        </p:nvSpPr>
        <p:spPr/>
        <p:txBody>
          <a:bodyPr/>
          <a:lstStyle/>
          <a:p>
            <a:fld id="{5C4485C8-A323-4441-8F16-B556F945FCE2}" type="slidenum">
              <a:rPr lang="en-GB" smtClean="0"/>
              <a:t>‹#›</a:t>
            </a:fld>
            <a:endParaRPr lang="en-GB"/>
          </a:p>
        </p:txBody>
      </p:sp>
    </p:spTree>
    <p:extLst>
      <p:ext uri="{BB962C8B-B14F-4D97-AF65-F5344CB8AC3E}">
        <p14:creationId xmlns:p14="http://schemas.microsoft.com/office/powerpoint/2010/main" val="4205458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978E4-7E21-4FE0-8D65-57EF8A443E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42BB7FD-8F86-4CA3-BF23-F15BBBBF65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4A095D-CF27-47C8-A14D-04E1C26FC3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54CAEE-8FAD-4DC8-A233-1FCFBDE68AA7}"/>
              </a:ext>
            </a:extLst>
          </p:cNvPr>
          <p:cNvSpPr>
            <a:spLocks noGrp="1"/>
          </p:cNvSpPr>
          <p:nvPr>
            <p:ph type="dt" sz="half" idx="10"/>
          </p:nvPr>
        </p:nvSpPr>
        <p:spPr/>
        <p:txBody>
          <a:bodyPr/>
          <a:lstStyle/>
          <a:p>
            <a:fld id="{AADCD759-419A-4B2F-B804-12FA02DEB4F0}" type="datetime1">
              <a:rPr lang="en-GB" smtClean="0"/>
              <a:t>04/09/2025</a:t>
            </a:fld>
            <a:endParaRPr lang="en-GB"/>
          </a:p>
        </p:txBody>
      </p:sp>
      <p:sp>
        <p:nvSpPr>
          <p:cNvPr id="6" name="Footer Placeholder 5">
            <a:extLst>
              <a:ext uri="{FF2B5EF4-FFF2-40B4-BE49-F238E27FC236}">
                <a16:creationId xmlns:a16="http://schemas.microsoft.com/office/drawing/2014/main" id="{B5B27E84-A5D5-4F2E-94B1-BF02C42E25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4F3EC3-35BB-4A00-8442-72CA45E5C149}"/>
              </a:ext>
            </a:extLst>
          </p:cNvPr>
          <p:cNvSpPr>
            <a:spLocks noGrp="1"/>
          </p:cNvSpPr>
          <p:nvPr>
            <p:ph type="sldNum" sz="quarter" idx="12"/>
          </p:nvPr>
        </p:nvSpPr>
        <p:spPr/>
        <p:txBody>
          <a:bodyPr/>
          <a:lstStyle/>
          <a:p>
            <a:fld id="{5C4485C8-A323-4441-8F16-B556F945FCE2}" type="slidenum">
              <a:rPr lang="en-GB" smtClean="0"/>
              <a:t>‹#›</a:t>
            </a:fld>
            <a:endParaRPr lang="en-GB"/>
          </a:p>
        </p:txBody>
      </p:sp>
    </p:spTree>
    <p:extLst>
      <p:ext uri="{BB962C8B-B14F-4D97-AF65-F5344CB8AC3E}">
        <p14:creationId xmlns:p14="http://schemas.microsoft.com/office/powerpoint/2010/main" val="2238394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AD589-341D-46D3-AD18-F27D8775BFB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437DF2D-59A6-4503-8E3B-1F88B3694E7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17315E-CC1C-48F4-8B75-3A469C6FA3B1}"/>
              </a:ext>
            </a:extLst>
          </p:cNvPr>
          <p:cNvSpPr>
            <a:spLocks noGrp="1"/>
          </p:cNvSpPr>
          <p:nvPr>
            <p:ph type="dt" sz="half" idx="10"/>
          </p:nvPr>
        </p:nvSpPr>
        <p:spPr/>
        <p:txBody>
          <a:bodyPr/>
          <a:lstStyle/>
          <a:p>
            <a:fld id="{1C6FC2AF-B71C-4219-80F6-810CC68E5597}" type="datetime1">
              <a:rPr lang="en-GB" smtClean="0"/>
              <a:t>04/09/2025</a:t>
            </a:fld>
            <a:endParaRPr lang="en-GB"/>
          </a:p>
        </p:txBody>
      </p:sp>
      <p:sp>
        <p:nvSpPr>
          <p:cNvPr id="5" name="Footer Placeholder 4">
            <a:extLst>
              <a:ext uri="{FF2B5EF4-FFF2-40B4-BE49-F238E27FC236}">
                <a16:creationId xmlns:a16="http://schemas.microsoft.com/office/drawing/2014/main" id="{40B3B9F7-C135-4CCD-AC47-22C6D4EEF2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E3B11C-2B44-4040-AC60-475E66A05E3B}"/>
              </a:ext>
            </a:extLst>
          </p:cNvPr>
          <p:cNvSpPr>
            <a:spLocks noGrp="1"/>
          </p:cNvSpPr>
          <p:nvPr>
            <p:ph type="sldNum" sz="quarter" idx="12"/>
          </p:nvPr>
        </p:nvSpPr>
        <p:spPr/>
        <p:txBody>
          <a:bodyPr/>
          <a:lstStyle/>
          <a:p>
            <a:fld id="{5C4485C8-A323-4441-8F16-B556F945FCE2}" type="slidenum">
              <a:rPr lang="en-GB" smtClean="0"/>
              <a:t>‹#›</a:t>
            </a:fld>
            <a:endParaRPr lang="en-GB"/>
          </a:p>
        </p:txBody>
      </p:sp>
    </p:spTree>
    <p:extLst>
      <p:ext uri="{BB962C8B-B14F-4D97-AF65-F5344CB8AC3E}">
        <p14:creationId xmlns:p14="http://schemas.microsoft.com/office/powerpoint/2010/main" val="3072457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26B8F4-3015-43E7-A08E-26CB7AA83A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9B788A-5395-417F-B6E4-C3BBFB1022D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1F4BB7-CC74-4DA6-9D4C-C9A3BCB1AD33}"/>
              </a:ext>
            </a:extLst>
          </p:cNvPr>
          <p:cNvSpPr>
            <a:spLocks noGrp="1"/>
          </p:cNvSpPr>
          <p:nvPr>
            <p:ph type="dt" sz="half" idx="10"/>
          </p:nvPr>
        </p:nvSpPr>
        <p:spPr/>
        <p:txBody>
          <a:bodyPr/>
          <a:lstStyle/>
          <a:p>
            <a:fld id="{10241676-5712-4CA9-AAA2-0232E0FBA020}" type="datetime1">
              <a:rPr lang="en-GB" smtClean="0"/>
              <a:t>04/09/2025</a:t>
            </a:fld>
            <a:endParaRPr lang="en-GB"/>
          </a:p>
        </p:txBody>
      </p:sp>
      <p:sp>
        <p:nvSpPr>
          <p:cNvPr id="5" name="Footer Placeholder 4">
            <a:extLst>
              <a:ext uri="{FF2B5EF4-FFF2-40B4-BE49-F238E27FC236}">
                <a16:creationId xmlns:a16="http://schemas.microsoft.com/office/drawing/2014/main" id="{2FB89C8E-4C35-4D02-B580-57D1F920B5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9955AF-E270-459C-B50C-1EF7D8C7BC6C}"/>
              </a:ext>
            </a:extLst>
          </p:cNvPr>
          <p:cNvSpPr>
            <a:spLocks noGrp="1"/>
          </p:cNvSpPr>
          <p:nvPr>
            <p:ph type="sldNum" sz="quarter" idx="12"/>
          </p:nvPr>
        </p:nvSpPr>
        <p:spPr/>
        <p:txBody>
          <a:bodyPr/>
          <a:lstStyle/>
          <a:p>
            <a:fld id="{5C4485C8-A323-4441-8F16-B556F945FCE2}" type="slidenum">
              <a:rPr lang="en-GB" smtClean="0"/>
              <a:t>‹#›</a:t>
            </a:fld>
            <a:endParaRPr lang="en-GB"/>
          </a:p>
        </p:txBody>
      </p:sp>
    </p:spTree>
    <p:extLst>
      <p:ext uri="{BB962C8B-B14F-4D97-AF65-F5344CB8AC3E}">
        <p14:creationId xmlns:p14="http://schemas.microsoft.com/office/powerpoint/2010/main" val="2134403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solidFill>
          <a:schemeClr val="bg1"/>
        </a:solidFill>
        <a:effectLst/>
      </p:bgPr>
    </p:bg>
    <p:spTree>
      <p:nvGrpSpPr>
        <p:cNvPr id="1" name=""/>
        <p:cNvGrpSpPr/>
        <p:nvPr/>
      </p:nvGrpSpPr>
      <p:grpSpPr>
        <a:xfrm>
          <a:off x="0" y="0"/>
          <a:ext cx="0" cy="0"/>
          <a:chOff x="0" y="0"/>
          <a:chExt cx="0" cy="0"/>
        </a:xfrm>
      </p:grpSpPr>
      <p:grpSp>
        <p:nvGrpSpPr>
          <p:cNvPr id="28" name="Gruppieren 27"/>
          <p:cNvGrpSpPr>
            <a:grpSpLocks noChangeAspect="1"/>
          </p:cNvGrpSpPr>
          <p:nvPr userDrawn="1"/>
        </p:nvGrpSpPr>
        <p:grpSpPr>
          <a:xfrm>
            <a:off x="4997700" y="1"/>
            <a:ext cx="7202471" cy="6858000"/>
            <a:chOff x="3778209" y="0"/>
            <a:chExt cx="5444993" cy="5184775"/>
          </a:xfrm>
        </p:grpSpPr>
        <p:pic>
          <p:nvPicPr>
            <p:cNvPr id="29" name="Grafik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8209" y="0"/>
              <a:ext cx="5444993" cy="5184775"/>
            </a:xfrm>
            <a:prstGeom prst="rect">
              <a:avLst/>
            </a:prstGeom>
          </p:spPr>
        </p:pic>
        <p:pic>
          <p:nvPicPr>
            <p:cNvPr id="30" name="Grafik 2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60771" y="1620454"/>
              <a:ext cx="1975907" cy="2653200"/>
            </a:xfrm>
            <a:prstGeom prst="rect">
              <a:avLst/>
            </a:prstGeom>
          </p:spPr>
        </p:pic>
      </p:grpSp>
      <p:sp>
        <p:nvSpPr>
          <p:cNvPr id="2" name="Titel 1"/>
          <p:cNvSpPr>
            <a:spLocks noGrp="1"/>
          </p:cNvSpPr>
          <p:nvPr userDrawn="1">
            <p:ph type="ctrTitle"/>
          </p:nvPr>
        </p:nvSpPr>
        <p:spPr>
          <a:xfrm>
            <a:off x="1715346" y="2095720"/>
            <a:ext cx="6666759" cy="476179"/>
          </a:xfrm>
        </p:spPr>
        <p:txBody>
          <a:bodyPr wrap="none" bIns="0" anchor="b" anchorCtr="0"/>
          <a:lstStyle>
            <a:lvl1pPr>
              <a:lnSpc>
                <a:spcPts val="3174"/>
              </a:lnSpc>
              <a:defRPr sz="3174" cap="all" baseline="0">
                <a:solidFill>
                  <a:schemeClr val="accent1"/>
                </a:solidFill>
                <a:latin typeface="+mj-lt"/>
              </a:defRPr>
            </a:lvl1pPr>
          </a:lstStyle>
          <a:p>
            <a:r>
              <a:rPr lang="de-DE"/>
              <a:t>Titelmasterformat durch Klicken bearbeiten</a:t>
            </a:r>
            <a:endParaRPr lang="de-DE" dirty="0"/>
          </a:p>
        </p:txBody>
      </p:sp>
      <p:sp>
        <p:nvSpPr>
          <p:cNvPr id="3" name="Untertitel 2"/>
          <p:cNvSpPr>
            <a:spLocks noGrp="1"/>
          </p:cNvSpPr>
          <p:nvPr userDrawn="1">
            <p:ph type="subTitle" idx="1"/>
          </p:nvPr>
        </p:nvSpPr>
        <p:spPr>
          <a:xfrm>
            <a:off x="1715346" y="2571782"/>
            <a:ext cx="6666759" cy="2476130"/>
          </a:xfrm>
        </p:spPr>
        <p:txBody>
          <a:bodyPr tIns="0" bIns="0"/>
          <a:lstStyle>
            <a:lvl1pPr marL="0" indent="0" algn="l">
              <a:lnSpc>
                <a:spcPts val="4762"/>
              </a:lnSpc>
              <a:spcBef>
                <a:spcPts val="0"/>
              </a:spcBef>
              <a:spcAft>
                <a:spcPts val="0"/>
              </a:spcAft>
              <a:buNone/>
              <a:defRPr sz="4233" cap="all" baseline="0">
                <a:solidFill>
                  <a:schemeClr val="accent2"/>
                </a:solidFill>
                <a:latin typeface="Exo 2 Semi Bold" pitchFamily="50" charset="0"/>
              </a:defRPr>
            </a:lvl1pPr>
            <a:lvl2pPr marL="604738" indent="0" algn="ctr">
              <a:buNone/>
              <a:defRPr>
                <a:solidFill>
                  <a:schemeClr val="tx1">
                    <a:tint val="75000"/>
                  </a:schemeClr>
                </a:solidFill>
              </a:defRPr>
            </a:lvl2pPr>
            <a:lvl3pPr marL="1209477" indent="0" algn="ctr">
              <a:buNone/>
              <a:defRPr>
                <a:solidFill>
                  <a:schemeClr val="tx1">
                    <a:tint val="75000"/>
                  </a:schemeClr>
                </a:solidFill>
              </a:defRPr>
            </a:lvl3pPr>
            <a:lvl4pPr marL="1814215" indent="0" algn="ctr">
              <a:buNone/>
              <a:defRPr>
                <a:solidFill>
                  <a:schemeClr val="tx1">
                    <a:tint val="75000"/>
                  </a:schemeClr>
                </a:solidFill>
              </a:defRPr>
            </a:lvl4pPr>
            <a:lvl5pPr marL="2418954" indent="0" algn="ctr">
              <a:buNone/>
              <a:defRPr>
                <a:solidFill>
                  <a:schemeClr val="tx1">
                    <a:tint val="75000"/>
                  </a:schemeClr>
                </a:solidFill>
              </a:defRPr>
            </a:lvl5pPr>
            <a:lvl6pPr marL="3023692" indent="0" algn="ctr">
              <a:buNone/>
              <a:defRPr>
                <a:solidFill>
                  <a:schemeClr val="tx1">
                    <a:tint val="75000"/>
                  </a:schemeClr>
                </a:solidFill>
              </a:defRPr>
            </a:lvl6pPr>
            <a:lvl7pPr marL="3628431" indent="0" algn="ctr">
              <a:buNone/>
              <a:defRPr>
                <a:solidFill>
                  <a:schemeClr val="tx1">
                    <a:tint val="75000"/>
                  </a:schemeClr>
                </a:solidFill>
              </a:defRPr>
            </a:lvl7pPr>
            <a:lvl8pPr marL="4233169" indent="0" algn="ctr">
              <a:buNone/>
              <a:defRPr>
                <a:solidFill>
                  <a:schemeClr val="tx1">
                    <a:tint val="75000"/>
                  </a:schemeClr>
                </a:solidFill>
              </a:defRPr>
            </a:lvl8pPr>
            <a:lvl9pPr marL="4837908" indent="0" algn="ctr">
              <a:buNone/>
              <a:defRPr>
                <a:solidFill>
                  <a:schemeClr val="tx1">
                    <a:tint val="75000"/>
                  </a:schemeClr>
                </a:solidFill>
              </a:defRPr>
            </a:lvl9pPr>
          </a:lstStyle>
          <a:p>
            <a:r>
              <a:rPr lang="de-DE"/>
              <a:t>Formatvorlage des Untertitelmasters durch Klicken bearbeiten</a:t>
            </a:r>
            <a:endParaRPr lang="de-DE" dirty="0"/>
          </a:p>
        </p:txBody>
      </p:sp>
      <p:grpSp>
        <p:nvGrpSpPr>
          <p:cNvPr id="70" name="Gruppieren 69"/>
          <p:cNvGrpSpPr>
            <a:grpSpLocks noChangeAspect="1"/>
          </p:cNvGrpSpPr>
          <p:nvPr userDrawn="1"/>
        </p:nvGrpSpPr>
        <p:grpSpPr>
          <a:xfrm>
            <a:off x="381001" y="381211"/>
            <a:ext cx="2230875" cy="857122"/>
            <a:chOff x="7081838" y="144463"/>
            <a:chExt cx="1871662" cy="719137"/>
          </a:xfrm>
        </p:grpSpPr>
        <p:sp>
          <p:nvSpPr>
            <p:cNvPr id="71" name="AutoShape 3"/>
            <p:cNvSpPr>
              <a:spLocks noChangeAspect="1" noChangeArrowheads="1" noTextEdit="1"/>
            </p:cNvSpPr>
            <p:nvPr userDrawn="1"/>
          </p:nvSpPr>
          <p:spPr bwMode="auto">
            <a:xfrm>
              <a:off x="7081838" y="144463"/>
              <a:ext cx="187166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72" name="Freeform 5"/>
            <p:cNvSpPr>
              <a:spLocks/>
            </p:cNvSpPr>
            <p:nvPr userDrawn="1"/>
          </p:nvSpPr>
          <p:spPr bwMode="auto">
            <a:xfrm>
              <a:off x="8216900" y="144463"/>
              <a:ext cx="455612" cy="392112"/>
            </a:xfrm>
            <a:custGeom>
              <a:avLst/>
              <a:gdLst>
                <a:gd name="T0" fmla="*/ 944 w 1277"/>
                <a:gd name="T1" fmla="*/ 552 h 1104"/>
                <a:gd name="T2" fmla="*/ 1277 w 1277"/>
                <a:gd name="T3" fmla="*/ 0 h 1104"/>
                <a:gd name="T4" fmla="*/ 0 w 1277"/>
                <a:gd name="T5" fmla="*/ 0 h 1104"/>
                <a:gd name="T6" fmla="*/ 0 w 1277"/>
                <a:gd name="T7" fmla="*/ 1104 h 1104"/>
                <a:gd name="T8" fmla="*/ 944 w 1277"/>
                <a:gd name="T9" fmla="*/ 552 h 1104"/>
              </a:gdLst>
              <a:ahLst/>
              <a:cxnLst>
                <a:cxn ang="0">
                  <a:pos x="T0" y="T1"/>
                </a:cxn>
                <a:cxn ang="0">
                  <a:pos x="T2" y="T3"/>
                </a:cxn>
                <a:cxn ang="0">
                  <a:pos x="T4" y="T5"/>
                </a:cxn>
                <a:cxn ang="0">
                  <a:pos x="T6" y="T7"/>
                </a:cxn>
                <a:cxn ang="0">
                  <a:pos x="T8" y="T9"/>
                </a:cxn>
              </a:cxnLst>
              <a:rect l="0" t="0" r="r" b="b"/>
              <a:pathLst>
                <a:path w="1277" h="1104">
                  <a:moveTo>
                    <a:pt x="944" y="552"/>
                  </a:moveTo>
                  <a:cubicBezTo>
                    <a:pt x="1110" y="357"/>
                    <a:pt x="1203" y="197"/>
                    <a:pt x="1277" y="0"/>
                  </a:cubicBezTo>
                  <a:lnTo>
                    <a:pt x="0" y="0"/>
                  </a:lnTo>
                  <a:lnTo>
                    <a:pt x="0" y="1104"/>
                  </a:lnTo>
                  <a:cubicBezTo>
                    <a:pt x="253" y="1070"/>
                    <a:pt x="607" y="949"/>
                    <a:pt x="944" y="552"/>
                  </a:cubicBezTo>
                  <a:close/>
                </a:path>
              </a:pathLst>
            </a:custGeom>
            <a:solidFill>
              <a:srgbClr val="07529A"/>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73" name="Rectangle 6"/>
            <p:cNvSpPr>
              <a:spLocks noChangeArrowheads="1"/>
            </p:cNvSpPr>
            <p:nvPr userDrawn="1"/>
          </p:nvSpPr>
          <p:spPr bwMode="auto">
            <a:xfrm>
              <a:off x="8216900" y="654050"/>
              <a:ext cx="714375" cy="200025"/>
            </a:xfrm>
            <a:prstGeom prst="rect">
              <a:avLst/>
            </a:prstGeom>
            <a:solidFill>
              <a:srgbClr val="EAB90C"/>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74" name="Freeform 7"/>
            <p:cNvSpPr>
              <a:spLocks/>
            </p:cNvSpPr>
            <p:nvPr userDrawn="1"/>
          </p:nvSpPr>
          <p:spPr bwMode="auto">
            <a:xfrm>
              <a:off x="8216900" y="144463"/>
              <a:ext cx="714375" cy="477837"/>
            </a:xfrm>
            <a:custGeom>
              <a:avLst/>
              <a:gdLst>
                <a:gd name="T0" fmla="*/ 2000 w 2000"/>
                <a:gd name="T1" fmla="*/ 0 h 1349"/>
                <a:gd name="T2" fmla="*/ 1361 w 2000"/>
                <a:gd name="T3" fmla="*/ 0 h 1349"/>
                <a:gd name="T4" fmla="*/ 992 w 2000"/>
                <a:gd name="T5" fmla="*/ 627 h 1349"/>
                <a:gd name="T6" fmla="*/ 0 w 2000"/>
                <a:gd name="T7" fmla="*/ 1193 h 1349"/>
                <a:gd name="T8" fmla="*/ 0 w 2000"/>
                <a:gd name="T9" fmla="*/ 1349 h 1349"/>
                <a:gd name="T10" fmla="*/ 2000 w 2000"/>
                <a:gd name="T11" fmla="*/ 1349 h 1349"/>
                <a:gd name="T12" fmla="*/ 2000 w 2000"/>
                <a:gd name="T13" fmla="*/ 0 h 1349"/>
              </a:gdLst>
              <a:ahLst/>
              <a:cxnLst>
                <a:cxn ang="0">
                  <a:pos x="T0" y="T1"/>
                </a:cxn>
                <a:cxn ang="0">
                  <a:pos x="T2" y="T3"/>
                </a:cxn>
                <a:cxn ang="0">
                  <a:pos x="T4" y="T5"/>
                </a:cxn>
                <a:cxn ang="0">
                  <a:pos x="T6" y="T7"/>
                </a:cxn>
                <a:cxn ang="0">
                  <a:pos x="T8" y="T9"/>
                </a:cxn>
                <a:cxn ang="0">
                  <a:pos x="T10" y="T11"/>
                </a:cxn>
                <a:cxn ang="0">
                  <a:pos x="T12" y="T13"/>
                </a:cxn>
              </a:cxnLst>
              <a:rect l="0" t="0" r="r" b="b"/>
              <a:pathLst>
                <a:path w="2000" h="1349">
                  <a:moveTo>
                    <a:pt x="2000" y="0"/>
                  </a:moveTo>
                  <a:lnTo>
                    <a:pt x="1361" y="0"/>
                  </a:lnTo>
                  <a:cubicBezTo>
                    <a:pt x="1285" y="208"/>
                    <a:pt x="1168" y="419"/>
                    <a:pt x="992" y="627"/>
                  </a:cubicBezTo>
                  <a:cubicBezTo>
                    <a:pt x="644" y="1036"/>
                    <a:pt x="259" y="1159"/>
                    <a:pt x="0" y="1193"/>
                  </a:cubicBezTo>
                  <a:lnTo>
                    <a:pt x="0" y="1349"/>
                  </a:lnTo>
                  <a:lnTo>
                    <a:pt x="2000" y="1349"/>
                  </a:lnTo>
                  <a:lnTo>
                    <a:pt x="2000" y="0"/>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75" name="Freeform 8"/>
            <p:cNvSpPr>
              <a:spLocks noEditPoints="1"/>
            </p:cNvSpPr>
            <p:nvPr userDrawn="1"/>
          </p:nvSpPr>
          <p:spPr bwMode="auto">
            <a:xfrm>
              <a:off x="8250238" y="690563"/>
              <a:ext cx="95250" cy="131762"/>
            </a:xfrm>
            <a:custGeom>
              <a:avLst/>
              <a:gdLst>
                <a:gd name="T0" fmla="*/ 134 w 264"/>
                <a:gd name="T1" fmla="*/ 318 h 371"/>
                <a:gd name="T2" fmla="*/ 198 w 264"/>
                <a:gd name="T3" fmla="*/ 265 h 371"/>
                <a:gd name="T4" fmla="*/ 132 w 264"/>
                <a:gd name="T5" fmla="*/ 203 h 371"/>
                <a:gd name="T6" fmla="*/ 65 w 264"/>
                <a:gd name="T7" fmla="*/ 203 h 371"/>
                <a:gd name="T8" fmla="*/ 65 w 264"/>
                <a:gd name="T9" fmla="*/ 318 h 371"/>
                <a:gd name="T10" fmla="*/ 134 w 264"/>
                <a:gd name="T11" fmla="*/ 318 h 371"/>
                <a:gd name="T12" fmla="*/ 65 w 264"/>
                <a:gd name="T13" fmla="*/ 53 h 371"/>
                <a:gd name="T14" fmla="*/ 65 w 264"/>
                <a:gd name="T15" fmla="*/ 155 h 371"/>
                <a:gd name="T16" fmla="*/ 131 w 264"/>
                <a:gd name="T17" fmla="*/ 155 h 371"/>
                <a:gd name="T18" fmla="*/ 190 w 264"/>
                <a:gd name="T19" fmla="*/ 103 h 371"/>
                <a:gd name="T20" fmla="*/ 126 w 264"/>
                <a:gd name="T21" fmla="*/ 53 h 371"/>
                <a:gd name="T22" fmla="*/ 65 w 264"/>
                <a:gd name="T23" fmla="*/ 53 h 371"/>
                <a:gd name="T24" fmla="*/ 191 w 264"/>
                <a:gd name="T25" fmla="*/ 180 h 371"/>
                <a:gd name="T26" fmla="*/ 264 w 264"/>
                <a:gd name="T27" fmla="*/ 277 h 371"/>
                <a:gd name="T28" fmla="*/ 145 w 264"/>
                <a:gd name="T29" fmla="*/ 371 h 371"/>
                <a:gd name="T30" fmla="*/ 0 w 264"/>
                <a:gd name="T31" fmla="*/ 367 h 371"/>
                <a:gd name="T32" fmla="*/ 0 w 264"/>
                <a:gd name="T33" fmla="*/ 4 h 371"/>
                <a:gd name="T34" fmla="*/ 129 w 264"/>
                <a:gd name="T35" fmla="*/ 0 h 371"/>
                <a:gd name="T36" fmla="*/ 253 w 264"/>
                <a:gd name="T37" fmla="*/ 95 h 371"/>
                <a:gd name="T38" fmla="*/ 191 w 264"/>
                <a:gd name="T39" fmla="*/ 178 h 371"/>
                <a:gd name="T40" fmla="*/ 191 w 264"/>
                <a:gd name="T41" fmla="*/ 18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4" h="371">
                  <a:moveTo>
                    <a:pt x="134" y="318"/>
                  </a:moveTo>
                  <a:cubicBezTo>
                    <a:pt x="183" y="318"/>
                    <a:pt x="198" y="308"/>
                    <a:pt x="198" y="265"/>
                  </a:cubicBezTo>
                  <a:cubicBezTo>
                    <a:pt x="198" y="216"/>
                    <a:pt x="182" y="204"/>
                    <a:pt x="132" y="203"/>
                  </a:cubicBezTo>
                  <a:lnTo>
                    <a:pt x="65" y="203"/>
                  </a:lnTo>
                  <a:lnTo>
                    <a:pt x="65" y="318"/>
                  </a:lnTo>
                  <a:lnTo>
                    <a:pt x="134" y="318"/>
                  </a:lnTo>
                  <a:close/>
                  <a:moveTo>
                    <a:pt x="65" y="53"/>
                  </a:moveTo>
                  <a:lnTo>
                    <a:pt x="65" y="155"/>
                  </a:lnTo>
                  <a:lnTo>
                    <a:pt x="131" y="155"/>
                  </a:lnTo>
                  <a:cubicBezTo>
                    <a:pt x="175" y="155"/>
                    <a:pt x="190" y="145"/>
                    <a:pt x="190" y="103"/>
                  </a:cubicBezTo>
                  <a:cubicBezTo>
                    <a:pt x="190" y="63"/>
                    <a:pt x="174" y="53"/>
                    <a:pt x="126" y="53"/>
                  </a:cubicBezTo>
                  <a:lnTo>
                    <a:pt x="65" y="53"/>
                  </a:lnTo>
                  <a:close/>
                  <a:moveTo>
                    <a:pt x="191" y="180"/>
                  </a:moveTo>
                  <a:cubicBezTo>
                    <a:pt x="245" y="185"/>
                    <a:pt x="264" y="219"/>
                    <a:pt x="264" y="277"/>
                  </a:cubicBezTo>
                  <a:cubicBezTo>
                    <a:pt x="264" y="351"/>
                    <a:pt x="230" y="371"/>
                    <a:pt x="145" y="371"/>
                  </a:cubicBezTo>
                  <a:cubicBezTo>
                    <a:pt x="79" y="371"/>
                    <a:pt x="44" y="371"/>
                    <a:pt x="0" y="367"/>
                  </a:cubicBezTo>
                  <a:lnTo>
                    <a:pt x="0" y="4"/>
                  </a:lnTo>
                  <a:cubicBezTo>
                    <a:pt x="39" y="1"/>
                    <a:pt x="71" y="0"/>
                    <a:pt x="129" y="0"/>
                  </a:cubicBezTo>
                  <a:cubicBezTo>
                    <a:pt x="220" y="0"/>
                    <a:pt x="253" y="20"/>
                    <a:pt x="253" y="95"/>
                  </a:cubicBezTo>
                  <a:cubicBezTo>
                    <a:pt x="253" y="147"/>
                    <a:pt x="235" y="174"/>
                    <a:pt x="191" y="178"/>
                  </a:cubicBezTo>
                  <a:lnTo>
                    <a:pt x="191" y="1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76" name="Freeform 9"/>
            <p:cNvSpPr>
              <a:spLocks noEditPoints="1"/>
            </p:cNvSpPr>
            <p:nvPr userDrawn="1"/>
          </p:nvSpPr>
          <p:spPr bwMode="auto">
            <a:xfrm>
              <a:off x="8364538" y="688975"/>
              <a:ext cx="106362" cy="133350"/>
            </a:xfrm>
            <a:custGeom>
              <a:avLst/>
              <a:gdLst>
                <a:gd name="T0" fmla="*/ 69 w 299"/>
                <a:gd name="T1" fmla="*/ 188 h 376"/>
                <a:gd name="T2" fmla="*/ 149 w 299"/>
                <a:gd name="T3" fmla="*/ 320 h 376"/>
                <a:gd name="T4" fmla="*/ 230 w 299"/>
                <a:gd name="T5" fmla="*/ 188 h 376"/>
                <a:gd name="T6" fmla="*/ 149 w 299"/>
                <a:gd name="T7" fmla="*/ 56 h 376"/>
                <a:gd name="T8" fmla="*/ 69 w 299"/>
                <a:gd name="T9" fmla="*/ 188 h 376"/>
                <a:gd name="T10" fmla="*/ 299 w 299"/>
                <a:gd name="T11" fmla="*/ 188 h 376"/>
                <a:gd name="T12" fmla="*/ 149 w 299"/>
                <a:gd name="T13" fmla="*/ 376 h 376"/>
                <a:gd name="T14" fmla="*/ 0 w 299"/>
                <a:gd name="T15" fmla="*/ 188 h 376"/>
                <a:gd name="T16" fmla="*/ 149 w 299"/>
                <a:gd name="T17" fmla="*/ 0 h 376"/>
                <a:gd name="T18" fmla="*/ 299 w 299"/>
                <a:gd name="T19" fmla="*/ 188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9" h="376">
                  <a:moveTo>
                    <a:pt x="69" y="188"/>
                  </a:moveTo>
                  <a:cubicBezTo>
                    <a:pt x="69" y="289"/>
                    <a:pt x="88" y="320"/>
                    <a:pt x="149" y="320"/>
                  </a:cubicBezTo>
                  <a:cubicBezTo>
                    <a:pt x="211" y="320"/>
                    <a:pt x="230" y="289"/>
                    <a:pt x="230" y="188"/>
                  </a:cubicBezTo>
                  <a:cubicBezTo>
                    <a:pt x="230" y="87"/>
                    <a:pt x="211" y="56"/>
                    <a:pt x="149" y="56"/>
                  </a:cubicBezTo>
                  <a:cubicBezTo>
                    <a:pt x="88" y="56"/>
                    <a:pt x="69" y="87"/>
                    <a:pt x="69" y="188"/>
                  </a:cubicBezTo>
                  <a:close/>
                  <a:moveTo>
                    <a:pt x="299" y="188"/>
                  </a:moveTo>
                  <a:cubicBezTo>
                    <a:pt x="299" y="332"/>
                    <a:pt x="260" y="376"/>
                    <a:pt x="149" y="376"/>
                  </a:cubicBezTo>
                  <a:cubicBezTo>
                    <a:pt x="39" y="376"/>
                    <a:pt x="0" y="332"/>
                    <a:pt x="0" y="188"/>
                  </a:cubicBezTo>
                  <a:cubicBezTo>
                    <a:pt x="0" y="44"/>
                    <a:pt x="39" y="0"/>
                    <a:pt x="149" y="0"/>
                  </a:cubicBezTo>
                  <a:cubicBezTo>
                    <a:pt x="260" y="0"/>
                    <a:pt x="299" y="44"/>
                    <a:pt x="299" y="1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77" name="Freeform 10"/>
            <p:cNvSpPr>
              <a:spLocks/>
            </p:cNvSpPr>
            <p:nvPr userDrawn="1"/>
          </p:nvSpPr>
          <p:spPr bwMode="auto">
            <a:xfrm>
              <a:off x="8496300" y="692150"/>
              <a:ext cx="104775" cy="128587"/>
            </a:xfrm>
            <a:custGeom>
              <a:avLst/>
              <a:gdLst>
                <a:gd name="T0" fmla="*/ 295 w 295"/>
                <a:gd name="T1" fmla="*/ 339 h 363"/>
                <a:gd name="T2" fmla="*/ 271 w 295"/>
                <a:gd name="T3" fmla="*/ 363 h 363"/>
                <a:gd name="T4" fmla="*/ 219 w 295"/>
                <a:gd name="T5" fmla="*/ 363 h 363"/>
                <a:gd name="T6" fmla="*/ 192 w 295"/>
                <a:gd name="T7" fmla="*/ 343 h 363"/>
                <a:gd name="T8" fmla="*/ 90 w 295"/>
                <a:gd name="T9" fmla="*/ 121 h 363"/>
                <a:gd name="T10" fmla="*/ 68 w 295"/>
                <a:gd name="T11" fmla="*/ 67 h 363"/>
                <a:gd name="T12" fmla="*/ 62 w 295"/>
                <a:gd name="T13" fmla="*/ 67 h 363"/>
                <a:gd name="T14" fmla="*/ 65 w 295"/>
                <a:gd name="T15" fmla="*/ 121 h 363"/>
                <a:gd name="T16" fmla="*/ 65 w 295"/>
                <a:gd name="T17" fmla="*/ 363 h 363"/>
                <a:gd name="T18" fmla="*/ 0 w 295"/>
                <a:gd name="T19" fmla="*/ 363 h 363"/>
                <a:gd name="T20" fmla="*/ 0 w 295"/>
                <a:gd name="T21" fmla="*/ 25 h 363"/>
                <a:gd name="T22" fmla="*/ 25 w 295"/>
                <a:gd name="T23" fmla="*/ 0 h 363"/>
                <a:gd name="T24" fmla="*/ 76 w 295"/>
                <a:gd name="T25" fmla="*/ 0 h 363"/>
                <a:gd name="T26" fmla="*/ 103 w 295"/>
                <a:gd name="T27" fmla="*/ 20 h 363"/>
                <a:gd name="T28" fmla="*/ 202 w 295"/>
                <a:gd name="T29" fmla="*/ 237 h 363"/>
                <a:gd name="T30" fmla="*/ 227 w 295"/>
                <a:gd name="T31" fmla="*/ 294 h 363"/>
                <a:gd name="T32" fmla="*/ 234 w 295"/>
                <a:gd name="T33" fmla="*/ 294 h 363"/>
                <a:gd name="T34" fmla="*/ 231 w 295"/>
                <a:gd name="T35" fmla="*/ 235 h 363"/>
                <a:gd name="T36" fmla="*/ 231 w 295"/>
                <a:gd name="T37" fmla="*/ 0 h 363"/>
                <a:gd name="T38" fmla="*/ 295 w 295"/>
                <a:gd name="T39" fmla="*/ 0 h 363"/>
                <a:gd name="T40" fmla="*/ 295 w 295"/>
                <a:gd name="T41" fmla="*/ 33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5" h="363">
                  <a:moveTo>
                    <a:pt x="295" y="339"/>
                  </a:moveTo>
                  <a:cubicBezTo>
                    <a:pt x="295" y="355"/>
                    <a:pt x="287" y="363"/>
                    <a:pt x="271" y="363"/>
                  </a:cubicBezTo>
                  <a:lnTo>
                    <a:pt x="219" y="363"/>
                  </a:lnTo>
                  <a:cubicBezTo>
                    <a:pt x="205" y="363"/>
                    <a:pt x="197" y="357"/>
                    <a:pt x="192" y="343"/>
                  </a:cubicBezTo>
                  <a:lnTo>
                    <a:pt x="90" y="121"/>
                  </a:lnTo>
                  <a:cubicBezTo>
                    <a:pt x="83" y="106"/>
                    <a:pt x="72" y="84"/>
                    <a:pt x="68" y="67"/>
                  </a:cubicBezTo>
                  <a:lnTo>
                    <a:pt x="62" y="67"/>
                  </a:lnTo>
                  <a:cubicBezTo>
                    <a:pt x="64" y="85"/>
                    <a:pt x="65" y="104"/>
                    <a:pt x="65" y="121"/>
                  </a:cubicBezTo>
                  <a:lnTo>
                    <a:pt x="65" y="363"/>
                  </a:lnTo>
                  <a:lnTo>
                    <a:pt x="0" y="363"/>
                  </a:lnTo>
                  <a:lnTo>
                    <a:pt x="0" y="25"/>
                  </a:lnTo>
                  <a:cubicBezTo>
                    <a:pt x="0" y="9"/>
                    <a:pt x="9" y="0"/>
                    <a:pt x="25" y="0"/>
                  </a:cubicBezTo>
                  <a:lnTo>
                    <a:pt x="76" y="0"/>
                  </a:lnTo>
                  <a:cubicBezTo>
                    <a:pt x="90" y="0"/>
                    <a:pt x="97" y="7"/>
                    <a:pt x="103" y="20"/>
                  </a:cubicBezTo>
                  <a:lnTo>
                    <a:pt x="202" y="237"/>
                  </a:lnTo>
                  <a:cubicBezTo>
                    <a:pt x="209" y="252"/>
                    <a:pt x="219" y="274"/>
                    <a:pt x="227" y="294"/>
                  </a:cubicBezTo>
                  <a:lnTo>
                    <a:pt x="234" y="294"/>
                  </a:lnTo>
                  <a:cubicBezTo>
                    <a:pt x="232" y="274"/>
                    <a:pt x="231" y="254"/>
                    <a:pt x="231" y="235"/>
                  </a:cubicBezTo>
                  <a:lnTo>
                    <a:pt x="231" y="0"/>
                  </a:lnTo>
                  <a:lnTo>
                    <a:pt x="295" y="0"/>
                  </a:lnTo>
                  <a:lnTo>
                    <a:pt x="295" y="3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78" name="Freeform 11"/>
            <p:cNvSpPr>
              <a:spLocks/>
            </p:cNvSpPr>
            <p:nvPr userDrawn="1"/>
          </p:nvSpPr>
          <p:spPr bwMode="auto">
            <a:xfrm>
              <a:off x="8629650" y="692150"/>
              <a:ext cx="104775" cy="128587"/>
            </a:xfrm>
            <a:custGeom>
              <a:avLst/>
              <a:gdLst>
                <a:gd name="T0" fmla="*/ 295 w 295"/>
                <a:gd name="T1" fmla="*/ 339 h 363"/>
                <a:gd name="T2" fmla="*/ 271 w 295"/>
                <a:gd name="T3" fmla="*/ 363 h 363"/>
                <a:gd name="T4" fmla="*/ 219 w 295"/>
                <a:gd name="T5" fmla="*/ 363 h 363"/>
                <a:gd name="T6" fmla="*/ 191 w 295"/>
                <a:gd name="T7" fmla="*/ 343 h 363"/>
                <a:gd name="T8" fmla="*/ 89 w 295"/>
                <a:gd name="T9" fmla="*/ 121 h 363"/>
                <a:gd name="T10" fmla="*/ 68 w 295"/>
                <a:gd name="T11" fmla="*/ 67 h 363"/>
                <a:gd name="T12" fmla="*/ 62 w 295"/>
                <a:gd name="T13" fmla="*/ 67 h 363"/>
                <a:gd name="T14" fmla="*/ 65 w 295"/>
                <a:gd name="T15" fmla="*/ 121 h 363"/>
                <a:gd name="T16" fmla="*/ 65 w 295"/>
                <a:gd name="T17" fmla="*/ 363 h 363"/>
                <a:gd name="T18" fmla="*/ 0 w 295"/>
                <a:gd name="T19" fmla="*/ 363 h 363"/>
                <a:gd name="T20" fmla="*/ 0 w 295"/>
                <a:gd name="T21" fmla="*/ 25 h 363"/>
                <a:gd name="T22" fmla="*/ 25 w 295"/>
                <a:gd name="T23" fmla="*/ 0 h 363"/>
                <a:gd name="T24" fmla="*/ 76 w 295"/>
                <a:gd name="T25" fmla="*/ 0 h 363"/>
                <a:gd name="T26" fmla="*/ 103 w 295"/>
                <a:gd name="T27" fmla="*/ 20 h 363"/>
                <a:gd name="T28" fmla="*/ 202 w 295"/>
                <a:gd name="T29" fmla="*/ 237 h 363"/>
                <a:gd name="T30" fmla="*/ 227 w 295"/>
                <a:gd name="T31" fmla="*/ 294 h 363"/>
                <a:gd name="T32" fmla="*/ 233 w 295"/>
                <a:gd name="T33" fmla="*/ 294 h 363"/>
                <a:gd name="T34" fmla="*/ 231 w 295"/>
                <a:gd name="T35" fmla="*/ 235 h 363"/>
                <a:gd name="T36" fmla="*/ 231 w 295"/>
                <a:gd name="T37" fmla="*/ 0 h 363"/>
                <a:gd name="T38" fmla="*/ 295 w 295"/>
                <a:gd name="T39" fmla="*/ 0 h 363"/>
                <a:gd name="T40" fmla="*/ 295 w 295"/>
                <a:gd name="T41" fmla="*/ 33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5" h="363">
                  <a:moveTo>
                    <a:pt x="295" y="339"/>
                  </a:moveTo>
                  <a:cubicBezTo>
                    <a:pt x="295" y="355"/>
                    <a:pt x="286" y="363"/>
                    <a:pt x="271" y="363"/>
                  </a:cubicBezTo>
                  <a:lnTo>
                    <a:pt x="219" y="363"/>
                  </a:lnTo>
                  <a:cubicBezTo>
                    <a:pt x="204" y="363"/>
                    <a:pt x="197" y="357"/>
                    <a:pt x="191" y="343"/>
                  </a:cubicBezTo>
                  <a:lnTo>
                    <a:pt x="89" y="121"/>
                  </a:lnTo>
                  <a:cubicBezTo>
                    <a:pt x="83" y="106"/>
                    <a:pt x="72" y="84"/>
                    <a:pt x="68" y="67"/>
                  </a:cubicBezTo>
                  <a:lnTo>
                    <a:pt x="62" y="67"/>
                  </a:lnTo>
                  <a:cubicBezTo>
                    <a:pt x="64" y="85"/>
                    <a:pt x="65" y="104"/>
                    <a:pt x="65" y="121"/>
                  </a:cubicBezTo>
                  <a:lnTo>
                    <a:pt x="65" y="363"/>
                  </a:lnTo>
                  <a:lnTo>
                    <a:pt x="0" y="363"/>
                  </a:lnTo>
                  <a:lnTo>
                    <a:pt x="0" y="25"/>
                  </a:lnTo>
                  <a:cubicBezTo>
                    <a:pt x="0" y="9"/>
                    <a:pt x="9" y="0"/>
                    <a:pt x="25" y="0"/>
                  </a:cubicBezTo>
                  <a:lnTo>
                    <a:pt x="76" y="0"/>
                  </a:lnTo>
                  <a:cubicBezTo>
                    <a:pt x="90" y="0"/>
                    <a:pt x="97" y="7"/>
                    <a:pt x="103" y="20"/>
                  </a:cubicBezTo>
                  <a:lnTo>
                    <a:pt x="202" y="237"/>
                  </a:lnTo>
                  <a:cubicBezTo>
                    <a:pt x="209" y="252"/>
                    <a:pt x="219" y="274"/>
                    <a:pt x="227" y="294"/>
                  </a:cubicBezTo>
                  <a:lnTo>
                    <a:pt x="233" y="294"/>
                  </a:lnTo>
                  <a:cubicBezTo>
                    <a:pt x="232" y="274"/>
                    <a:pt x="231" y="254"/>
                    <a:pt x="231" y="235"/>
                  </a:cubicBezTo>
                  <a:lnTo>
                    <a:pt x="231" y="0"/>
                  </a:lnTo>
                  <a:lnTo>
                    <a:pt x="295" y="0"/>
                  </a:lnTo>
                  <a:lnTo>
                    <a:pt x="295" y="3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79" name="Freeform 12"/>
            <p:cNvSpPr>
              <a:spLocks/>
            </p:cNvSpPr>
            <p:nvPr userDrawn="1"/>
          </p:nvSpPr>
          <p:spPr bwMode="auto">
            <a:xfrm>
              <a:off x="7081838" y="692150"/>
              <a:ext cx="95250" cy="130175"/>
            </a:xfrm>
            <a:custGeom>
              <a:avLst/>
              <a:gdLst>
                <a:gd name="T0" fmla="*/ 267 w 267"/>
                <a:gd name="T1" fmla="*/ 223 h 370"/>
                <a:gd name="T2" fmla="*/ 136 w 267"/>
                <a:gd name="T3" fmla="*/ 370 h 370"/>
                <a:gd name="T4" fmla="*/ 0 w 267"/>
                <a:gd name="T5" fmla="*/ 223 h 370"/>
                <a:gd name="T6" fmla="*/ 0 w 267"/>
                <a:gd name="T7" fmla="*/ 0 h 370"/>
                <a:gd name="T8" fmla="*/ 53 w 267"/>
                <a:gd name="T9" fmla="*/ 0 h 370"/>
                <a:gd name="T10" fmla="*/ 53 w 267"/>
                <a:gd name="T11" fmla="*/ 223 h 370"/>
                <a:gd name="T12" fmla="*/ 134 w 267"/>
                <a:gd name="T13" fmla="*/ 323 h 370"/>
                <a:gd name="T14" fmla="*/ 215 w 267"/>
                <a:gd name="T15" fmla="*/ 223 h 370"/>
                <a:gd name="T16" fmla="*/ 215 w 267"/>
                <a:gd name="T17" fmla="*/ 0 h 370"/>
                <a:gd name="T18" fmla="*/ 267 w 267"/>
                <a:gd name="T19" fmla="*/ 0 h 370"/>
                <a:gd name="T20" fmla="*/ 267 w 267"/>
                <a:gd name="T21" fmla="*/ 22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 h="370">
                  <a:moveTo>
                    <a:pt x="267" y="223"/>
                  </a:moveTo>
                  <a:cubicBezTo>
                    <a:pt x="267" y="330"/>
                    <a:pt x="232" y="370"/>
                    <a:pt x="136" y="370"/>
                  </a:cubicBezTo>
                  <a:cubicBezTo>
                    <a:pt x="36" y="370"/>
                    <a:pt x="0" y="330"/>
                    <a:pt x="0" y="223"/>
                  </a:cubicBezTo>
                  <a:lnTo>
                    <a:pt x="0" y="0"/>
                  </a:lnTo>
                  <a:lnTo>
                    <a:pt x="53" y="0"/>
                  </a:lnTo>
                  <a:lnTo>
                    <a:pt x="53" y="223"/>
                  </a:lnTo>
                  <a:cubicBezTo>
                    <a:pt x="53" y="298"/>
                    <a:pt x="73" y="323"/>
                    <a:pt x="134" y="323"/>
                  </a:cubicBezTo>
                  <a:cubicBezTo>
                    <a:pt x="193" y="323"/>
                    <a:pt x="215" y="298"/>
                    <a:pt x="215" y="223"/>
                  </a:cubicBezTo>
                  <a:lnTo>
                    <a:pt x="215" y="0"/>
                  </a:lnTo>
                  <a:lnTo>
                    <a:pt x="267" y="0"/>
                  </a:lnTo>
                  <a:lnTo>
                    <a:pt x="267" y="223"/>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80" name="Freeform 13"/>
            <p:cNvSpPr>
              <a:spLocks/>
            </p:cNvSpPr>
            <p:nvPr userDrawn="1"/>
          </p:nvSpPr>
          <p:spPr bwMode="auto">
            <a:xfrm>
              <a:off x="7207250" y="692150"/>
              <a:ext cx="101600" cy="128587"/>
            </a:xfrm>
            <a:custGeom>
              <a:avLst/>
              <a:gdLst>
                <a:gd name="T0" fmla="*/ 284 w 284"/>
                <a:gd name="T1" fmla="*/ 343 h 363"/>
                <a:gd name="T2" fmla="*/ 265 w 284"/>
                <a:gd name="T3" fmla="*/ 363 h 363"/>
                <a:gd name="T4" fmla="*/ 215 w 284"/>
                <a:gd name="T5" fmla="*/ 363 h 363"/>
                <a:gd name="T6" fmla="*/ 192 w 284"/>
                <a:gd name="T7" fmla="*/ 347 h 363"/>
                <a:gd name="T8" fmla="*/ 79 w 284"/>
                <a:gd name="T9" fmla="*/ 100 h 363"/>
                <a:gd name="T10" fmla="*/ 57 w 284"/>
                <a:gd name="T11" fmla="*/ 49 h 363"/>
                <a:gd name="T12" fmla="*/ 50 w 284"/>
                <a:gd name="T13" fmla="*/ 49 h 363"/>
                <a:gd name="T14" fmla="*/ 53 w 284"/>
                <a:gd name="T15" fmla="*/ 100 h 363"/>
                <a:gd name="T16" fmla="*/ 53 w 284"/>
                <a:gd name="T17" fmla="*/ 363 h 363"/>
                <a:gd name="T18" fmla="*/ 0 w 284"/>
                <a:gd name="T19" fmla="*/ 363 h 363"/>
                <a:gd name="T20" fmla="*/ 0 w 284"/>
                <a:gd name="T21" fmla="*/ 21 h 363"/>
                <a:gd name="T22" fmla="*/ 20 w 284"/>
                <a:gd name="T23" fmla="*/ 0 h 363"/>
                <a:gd name="T24" fmla="*/ 68 w 284"/>
                <a:gd name="T25" fmla="*/ 0 h 363"/>
                <a:gd name="T26" fmla="*/ 92 w 284"/>
                <a:gd name="T27" fmla="*/ 17 h 363"/>
                <a:gd name="T28" fmla="*/ 202 w 284"/>
                <a:gd name="T29" fmla="*/ 257 h 363"/>
                <a:gd name="T30" fmla="*/ 227 w 284"/>
                <a:gd name="T31" fmla="*/ 312 h 363"/>
                <a:gd name="T32" fmla="*/ 235 w 284"/>
                <a:gd name="T33" fmla="*/ 312 h 363"/>
                <a:gd name="T34" fmla="*/ 232 w 284"/>
                <a:gd name="T35" fmla="*/ 255 h 363"/>
                <a:gd name="T36" fmla="*/ 232 w 284"/>
                <a:gd name="T37" fmla="*/ 0 h 363"/>
                <a:gd name="T38" fmla="*/ 284 w 284"/>
                <a:gd name="T39" fmla="*/ 0 h 363"/>
                <a:gd name="T40" fmla="*/ 284 w 284"/>
                <a:gd name="T41" fmla="*/ 34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4" h="363">
                  <a:moveTo>
                    <a:pt x="284" y="343"/>
                  </a:moveTo>
                  <a:cubicBezTo>
                    <a:pt x="284" y="356"/>
                    <a:pt x="277" y="363"/>
                    <a:pt x="265" y="363"/>
                  </a:cubicBezTo>
                  <a:lnTo>
                    <a:pt x="215" y="363"/>
                  </a:lnTo>
                  <a:cubicBezTo>
                    <a:pt x="203" y="363"/>
                    <a:pt x="197" y="358"/>
                    <a:pt x="192" y="347"/>
                  </a:cubicBezTo>
                  <a:lnTo>
                    <a:pt x="79" y="100"/>
                  </a:lnTo>
                  <a:cubicBezTo>
                    <a:pt x="73" y="86"/>
                    <a:pt x="62" y="64"/>
                    <a:pt x="57" y="49"/>
                  </a:cubicBezTo>
                  <a:lnTo>
                    <a:pt x="50" y="49"/>
                  </a:lnTo>
                  <a:cubicBezTo>
                    <a:pt x="52" y="66"/>
                    <a:pt x="53" y="83"/>
                    <a:pt x="53" y="100"/>
                  </a:cubicBezTo>
                  <a:lnTo>
                    <a:pt x="53" y="363"/>
                  </a:lnTo>
                  <a:lnTo>
                    <a:pt x="0" y="363"/>
                  </a:lnTo>
                  <a:lnTo>
                    <a:pt x="0" y="21"/>
                  </a:lnTo>
                  <a:cubicBezTo>
                    <a:pt x="0" y="7"/>
                    <a:pt x="7" y="0"/>
                    <a:pt x="20" y="0"/>
                  </a:cubicBezTo>
                  <a:lnTo>
                    <a:pt x="68" y="0"/>
                  </a:lnTo>
                  <a:cubicBezTo>
                    <a:pt x="80" y="0"/>
                    <a:pt x="86" y="6"/>
                    <a:pt x="92" y="17"/>
                  </a:cubicBezTo>
                  <a:lnTo>
                    <a:pt x="202" y="257"/>
                  </a:lnTo>
                  <a:cubicBezTo>
                    <a:pt x="208" y="272"/>
                    <a:pt x="219" y="293"/>
                    <a:pt x="227" y="312"/>
                  </a:cubicBezTo>
                  <a:lnTo>
                    <a:pt x="235" y="312"/>
                  </a:lnTo>
                  <a:cubicBezTo>
                    <a:pt x="233" y="293"/>
                    <a:pt x="232" y="274"/>
                    <a:pt x="232" y="255"/>
                  </a:cubicBezTo>
                  <a:lnTo>
                    <a:pt x="232" y="0"/>
                  </a:lnTo>
                  <a:lnTo>
                    <a:pt x="284" y="0"/>
                  </a:lnTo>
                  <a:lnTo>
                    <a:pt x="284" y="343"/>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81" name="Rectangle 14"/>
            <p:cNvSpPr>
              <a:spLocks noChangeArrowheads="1"/>
            </p:cNvSpPr>
            <p:nvPr userDrawn="1"/>
          </p:nvSpPr>
          <p:spPr bwMode="auto">
            <a:xfrm>
              <a:off x="7340600" y="692150"/>
              <a:ext cx="19050" cy="128587"/>
            </a:xfrm>
            <a:prstGeom prst="rect">
              <a:avLst/>
            </a:pr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82" name="Freeform 15"/>
            <p:cNvSpPr>
              <a:spLocks/>
            </p:cNvSpPr>
            <p:nvPr userDrawn="1"/>
          </p:nvSpPr>
          <p:spPr bwMode="auto">
            <a:xfrm>
              <a:off x="7378700" y="692150"/>
              <a:ext cx="109537" cy="128587"/>
            </a:xfrm>
            <a:custGeom>
              <a:avLst/>
              <a:gdLst>
                <a:gd name="T0" fmla="*/ 199 w 306"/>
                <a:gd name="T1" fmla="*/ 348 h 363"/>
                <a:gd name="T2" fmla="*/ 179 w 306"/>
                <a:gd name="T3" fmla="*/ 363 h 363"/>
                <a:gd name="T4" fmla="*/ 128 w 306"/>
                <a:gd name="T5" fmla="*/ 363 h 363"/>
                <a:gd name="T6" fmla="*/ 108 w 306"/>
                <a:gd name="T7" fmla="*/ 348 h 363"/>
                <a:gd name="T8" fmla="*/ 0 w 306"/>
                <a:gd name="T9" fmla="*/ 0 h 363"/>
                <a:gd name="T10" fmla="*/ 55 w 306"/>
                <a:gd name="T11" fmla="*/ 0 h 363"/>
                <a:gd name="T12" fmla="*/ 137 w 306"/>
                <a:gd name="T13" fmla="*/ 283 h 363"/>
                <a:gd name="T14" fmla="*/ 147 w 306"/>
                <a:gd name="T15" fmla="*/ 323 h 363"/>
                <a:gd name="T16" fmla="*/ 161 w 306"/>
                <a:gd name="T17" fmla="*/ 323 h 363"/>
                <a:gd name="T18" fmla="*/ 171 w 306"/>
                <a:gd name="T19" fmla="*/ 283 h 363"/>
                <a:gd name="T20" fmla="*/ 252 w 306"/>
                <a:gd name="T21" fmla="*/ 0 h 363"/>
                <a:gd name="T22" fmla="*/ 306 w 306"/>
                <a:gd name="T23" fmla="*/ 0 h 363"/>
                <a:gd name="T24" fmla="*/ 199 w 306"/>
                <a:gd name="T25" fmla="*/ 348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6" h="363">
                  <a:moveTo>
                    <a:pt x="199" y="348"/>
                  </a:moveTo>
                  <a:cubicBezTo>
                    <a:pt x="197" y="357"/>
                    <a:pt x="189" y="363"/>
                    <a:pt x="179" y="363"/>
                  </a:cubicBezTo>
                  <a:lnTo>
                    <a:pt x="128" y="363"/>
                  </a:lnTo>
                  <a:cubicBezTo>
                    <a:pt x="118" y="363"/>
                    <a:pt x="110" y="357"/>
                    <a:pt x="108" y="348"/>
                  </a:cubicBezTo>
                  <a:lnTo>
                    <a:pt x="0" y="0"/>
                  </a:lnTo>
                  <a:lnTo>
                    <a:pt x="55" y="0"/>
                  </a:lnTo>
                  <a:lnTo>
                    <a:pt x="137" y="283"/>
                  </a:lnTo>
                  <a:cubicBezTo>
                    <a:pt x="140" y="296"/>
                    <a:pt x="143" y="310"/>
                    <a:pt x="147" y="323"/>
                  </a:cubicBezTo>
                  <a:lnTo>
                    <a:pt x="161" y="323"/>
                  </a:lnTo>
                  <a:cubicBezTo>
                    <a:pt x="163" y="310"/>
                    <a:pt x="167" y="296"/>
                    <a:pt x="171" y="283"/>
                  </a:cubicBezTo>
                  <a:lnTo>
                    <a:pt x="252" y="0"/>
                  </a:lnTo>
                  <a:lnTo>
                    <a:pt x="306" y="0"/>
                  </a:lnTo>
                  <a:lnTo>
                    <a:pt x="199" y="348"/>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83" name="Freeform 16"/>
            <p:cNvSpPr>
              <a:spLocks/>
            </p:cNvSpPr>
            <p:nvPr userDrawn="1"/>
          </p:nvSpPr>
          <p:spPr bwMode="auto">
            <a:xfrm>
              <a:off x="7505700" y="692150"/>
              <a:ext cx="80962" cy="128587"/>
            </a:xfrm>
            <a:custGeom>
              <a:avLst/>
              <a:gdLst>
                <a:gd name="T0" fmla="*/ 228 w 228"/>
                <a:gd name="T1" fmla="*/ 361 h 365"/>
                <a:gd name="T2" fmla="*/ 73 w 228"/>
                <a:gd name="T3" fmla="*/ 365 h 365"/>
                <a:gd name="T4" fmla="*/ 0 w 228"/>
                <a:gd name="T5" fmla="*/ 300 h 365"/>
                <a:gd name="T6" fmla="*/ 0 w 228"/>
                <a:gd name="T7" fmla="*/ 65 h 365"/>
                <a:gd name="T8" fmla="*/ 73 w 228"/>
                <a:gd name="T9" fmla="*/ 0 h 365"/>
                <a:gd name="T10" fmla="*/ 228 w 228"/>
                <a:gd name="T11" fmla="*/ 4 h 365"/>
                <a:gd name="T12" fmla="*/ 226 w 228"/>
                <a:gd name="T13" fmla="*/ 45 h 365"/>
                <a:gd name="T14" fmla="*/ 82 w 228"/>
                <a:gd name="T15" fmla="*/ 45 h 365"/>
                <a:gd name="T16" fmla="*/ 53 w 228"/>
                <a:gd name="T17" fmla="*/ 79 h 365"/>
                <a:gd name="T18" fmla="*/ 53 w 228"/>
                <a:gd name="T19" fmla="*/ 152 h 365"/>
                <a:gd name="T20" fmla="*/ 206 w 228"/>
                <a:gd name="T21" fmla="*/ 152 h 365"/>
                <a:gd name="T22" fmla="*/ 206 w 228"/>
                <a:gd name="T23" fmla="*/ 194 h 365"/>
                <a:gd name="T24" fmla="*/ 53 w 228"/>
                <a:gd name="T25" fmla="*/ 194 h 365"/>
                <a:gd name="T26" fmla="*/ 53 w 228"/>
                <a:gd name="T27" fmla="*/ 287 h 365"/>
                <a:gd name="T28" fmla="*/ 82 w 228"/>
                <a:gd name="T29" fmla="*/ 321 h 365"/>
                <a:gd name="T30" fmla="*/ 226 w 228"/>
                <a:gd name="T31" fmla="*/ 321 h 365"/>
                <a:gd name="T32" fmla="*/ 228 w 228"/>
                <a:gd name="T33" fmla="*/ 36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365">
                  <a:moveTo>
                    <a:pt x="228" y="361"/>
                  </a:moveTo>
                  <a:cubicBezTo>
                    <a:pt x="180" y="365"/>
                    <a:pt x="125" y="365"/>
                    <a:pt x="73" y="365"/>
                  </a:cubicBezTo>
                  <a:cubicBezTo>
                    <a:pt x="27" y="365"/>
                    <a:pt x="0" y="340"/>
                    <a:pt x="0" y="300"/>
                  </a:cubicBezTo>
                  <a:lnTo>
                    <a:pt x="0" y="65"/>
                  </a:lnTo>
                  <a:cubicBezTo>
                    <a:pt x="0" y="25"/>
                    <a:pt x="28" y="0"/>
                    <a:pt x="73" y="0"/>
                  </a:cubicBezTo>
                  <a:cubicBezTo>
                    <a:pt x="125" y="0"/>
                    <a:pt x="180" y="0"/>
                    <a:pt x="228" y="4"/>
                  </a:cubicBezTo>
                  <a:lnTo>
                    <a:pt x="226" y="45"/>
                  </a:lnTo>
                  <a:lnTo>
                    <a:pt x="82" y="45"/>
                  </a:lnTo>
                  <a:cubicBezTo>
                    <a:pt x="61" y="45"/>
                    <a:pt x="53" y="54"/>
                    <a:pt x="53" y="79"/>
                  </a:cubicBezTo>
                  <a:lnTo>
                    <a:pt x="53" y="152"/>
                  </a:lnTo>
                  <a:lnTo>
                    <a:pt x="206" y="152"/>
                  </a:lnTo>
                  <a:lnTo>
                    <a:pt x="206" y="194"/>
                  </a:lnTo>
                  <a:lnTo>
                    <a:pt x="53" y="194"/>
                  </a:lnTo>
                  <a:lnTo>
                    <a:pt x="53" y="287"/>
                  </a:lnTo>
                  <a:cubicBezTo>
                    <a:pt x="53" y="312"/>
                    <a:pt x="61" y="321"/>
                    <a:pt x="82" y="321"/>
                  </a:cubicBezTo>
                  <a:lnTo>
                    <a:pt x="226" y="321"/>
                  </a:lnTo>
                  <a:lnTo>
                    <a:pt x="228" y="361"/>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84" name="Freeform 17"/>
            <p:cNvSpPr>
              <a:spLocks noEditPoints="1"/>
            </p:cNvSpPr>
            <p:nvPr userDrawn="1"/>
          </p:nvSpPr>
          <p:spPr bwMode="auto">
            <a:xfrm>
              <a:off x="7612063" y="690563"/>
              <a:ext cx="92075" cy="130175"/>
            </a:xfrm>
            <a:custGeom>
              <a:avLst/>
              <a:gdLst>
                <a:gd name="T0" fmla="*/ 126 w 260"/>
                <a:gd name="T1" fmla="*/ 173 h 367"/>
                <a:gd name="T2" fmla="*/ 194 w 260"/>
                <a:gd name="T3" fmla="*/ 108 h 367"/>
                <a:gd name="T4" fmla="*/ 126 w 260"/>
                <a:gd name="T5" fmla="*/ 45 h 367"/>
                <a:gd name="T6" fmla="*/ 52 w 260"/>
                <a:gd name="T7" fmla="*/ 45 h 367"/>
                <a:gd name="T8" fmla="*/ 52 w 260"/>
                <a:gd name="T9" fmla="*/ 173 h 367"/>
                <a:gd name="T10" fmla="*/ 126 w 260"/>
                <a:gd name="T11" fmla="*/ 173 h 367"/>
                <a:gd name="T12" fmla="*/ 204 w 260"/>
                <a:gd name="T13" fmla="*/ 367 h 367"/>
                <a:gd name="T14" fmla="*/ 173 w 260"/>
                <a:gd name="T15" fmla="*/ 254 h 367"/>
                <a:gd name="T16" fmla="*/ 127 w 260"/>
                <a:gd name="T17" fmla="*/ 218 h 367"/>
                <a:gd name="T18" fmla="*/ 52 w 260"/>
                <a:gd name="T19" fmla="*/ 217 h 367"/>
                <a:gd name="T20" fmla="*/ 52 w 260"/>
                <a:gd name="T21" fmla="*/ 367 h 367"/>
                <a:gd name="T22" fmla="*/ 0 w 260"/>
                <a:gd name="T23" fmla="*/ 367 h 367"/>
                <a:gd name="T24" fmla="*/ 0 w 260"/>
                <a:gd name="T25" fmla="*/ 4 h 367"/>
                <a:gd name="T26" fmla="*/ 127 w 260"/>
                <a:gd name="T27" fmla="*/ 0 h 367"/>
                <a:gd name="T28" fmla="*/ 247 w 260"/>
                <a:gd name="T29" fmla="*/ 105 h 367"/>
                <a:gd name="T30" fmla="*/ 180 w 260"/>
                <a:gd name="T31" fmla="*/ 197 h 367"/>
                <a:gd name="T32" fmla="*/ 180 w 260"/>
                <a:gd name="T33" fmla="*/ 200 h 367"/>
                <a:gd name="T34" fmla="*/ 226 w 260"/>
                <a:gd name="T35" fmla="*/ 252 h 367"/>
                <a:gd name="T36" fmla="*/ 260 w 260"/>
                <a:gd name="T37" fmla="*/ 367 h 367"/>
                <a:gd name="T38" fmla="*/ 204 w 260"/>
                <a:gd name="T39" fmla="*/ 36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0" h="367">
                  <a:moveTo>
                    <a:pt x="126" y="173"/>
                  </a:moveTo>
                  <a:cubicBezTo>
                    <a:pt x="177" y="172"/>
                    <a:pt x="194" y="158"/>
                    <a:pt x="194" y="108"/>
                  </a:cubicBezTo>
                  <a:cubicBezTo>
                    <a:pt x="194" y="58"/>
                    <a:pt x="177" y="45"/>
                    <a:pt x="126" y="45"/>
                  </a:cubicBezTo>
                  <a:cubicBezTo>
                    <a:pt x="98" y="45"/>
                    <a:pt x="72" y="45"/>
                    <a:pt x="52" y="45"/>
                  </a:cubicBezTo>
                  <a:lnTo>
                    <a:pt x="52" y="173"/>
                  </a:lnTo>
                  <a:lnTo>
                    <a:pt x="126" y="173"/>
                  </a:lnTo>
                  <a:close/>
                  <a:moveTo>
                    <a:pt x="204" y="367"/>
                  </a:moveTo>
                  <a:lnTo>
                    <a:pt x="173" y="254"/>
                  </a:lnTo>
                  <a:cubicBezTo>
                    <a:pt x="164" y="228"/>
                    <a:pt x="150" y="218"/>
                    <a:pt x="127" y="218"/>
                  </a:cubicBezTo>
                  <a:lnTo>
                    <a:pt x="52" y="217"/>
                  </a:lnTo>
                  <a:lnTo>
                    <a:pt x="52" y="367"/>
                  </a:lnTo>
                  <a:lnTo>
                    <a:pt x="0" y="367"/>
                  </a:lnTo>
                  <a:lnTo>
                    <a:pt x="0" y="4"/>
                  </a:lnTo>
                  <a:cubicBezTo>
                    <a:pt x="40" y="0"/>
                    <a:pt x="68" y="0"/>
                    <a:pt x="127" y="0"/>
                  </a:cubicBezTo>
                  <a:cubicBezTo>
                    <a:pt x="212" y="0"/>
                    <a:pt x="247" y="23"/>
                    <a:pt x="247" y="105"/>
                  </a:cubicBezTo>
                  <a:cubicBezTo>
                    <a:pt x="247" y="162"/>
                    <a:pt x="229" y="191"/>
                    <a:pt x="180" y="197"/>
                  </a:cubicBezTo>
                  <a:lnTo>
                    <a:pt x="180" y="200"/>
                  </a:lnTo>
                  <a:cubicBezTo>
                    <a:pt x="198" y="205"/>
                    <a:pt x="218" y="221"/>
                    <a:pt x="226" y="252"/>
                  </a:cubicBezTo>
                  <a:lnTo>
                    <a:pt x="260" y="367"/>
                  </a:lnTo>
                  <a:lnTo>
                    <a:pt x="204" y="367"/>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85" name="Freeform 18"/>
            <p:cNvSpPr>
              <a:spLocks/>
            </p:cNvSpPr>
            <p:nvPr userDrawn="1"/>
          </p:nvSpPr>
          <p:spPr bwMode="auto">
            <a:xfrm>
              <a:off x="7723188" y="688975"/>
              <a:ext cx="85725" cy="133350"/>
            </a:xfrm>
            <a:custGeom>
              <a:avLst/>
              <a:gdLst>
                <a:gd name="T0" fmla="*/ 229 w 243"/>
                <a:gd name="T1" fmla="*/ 11 h 375"/>
                <a:gd name="T2" fmla="*/ 226 w 243"/>
                <a:gd name="T3" fmla="*/ 49 h 375"/>
                <a:gd name="T4" fmla="*/ 122 w 243"/>
                <a:gd name="T5" fmla="*/ 47 h 375"/>
                <a:gd name="T6" fmla="*/ 53 w 243"/>
                <a:gd name="T7" fmla="*/ 97 h 375"/>
                <a:gd name="T8" fmla="*/ 97 w 243"/>
                <a:gd name="T9" fmla="*/ 152 h 375"/>
                <a:gd name="T10" fmla="*/ 169 w 243"/>
                <a:gd name="T11" fmla="*/ 172 h 375"/>
                <a:gd name="T12" fmla="*/ 243 w 243"/>
                <a:gd name="T13" fmla="*/ 276 h 375"/>
                <a:gd name="T14" fmla="*/ 119 w 243"/>
                <a:gd name="T15" fmla="*/ 375 h 375"/>
                <a:gd name="T16" fmla="*/ 5 w 243"/>
                <a:gd name="T17" fmla="*/ 365 h 375"/>
                <a:gd name="T18" fmla="*/ 9 w 243"/>
                <a:gd name="T19" fmla="*/ 326 h 375"/>
                <a:gd name="T20" fmla="*/ 120 w 243"/>
                <a:gd name="T21" fmla="*/ 329 h 375"/>
                <a:gd name="T22" fmla="*/ 189 w 243"/>
                <a:gd name="T23" fmla="*/ 275 h 375"/>
                <a:gd name="T24" fmla="*/ 146 w 243"/>
                <a:gd name="T25" fmla="*/ 219 h 375"/>
                <a:gd name="T26" fmla="*/ 72 w 243"/>
                <a:gd name="T27" fmla="*/ 199 h 375"/>
                <a:gd name="T28" fmla="*/ 0 w 243"/>
                <a:gd name="T29" fmla="*/ 96 h 375"/>
                <a:gd name="T30" fmla="*/ 120 w 243"/>
                <a:gd name="T31" fmla="*/ 0 h 375"/>
                <a:gd name="T32" fmla="*/ 229 w 243"/>
                <a:gd name="T33" fmla="*/ 1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3" h="375">
                  <a:moveTo>
                    <a:pt x="229" y="11"/>
                  </a:moveTo>
                  <a:lnTo>
                    <a:pt x="226" y="49"/>
                  </a:lnTo>
                  <a:cubicBezTo>
                    <a:pt x="195" y="48"/>
                    <a:pt x="156" y="47"/>
                    <a:pt x="122" y="47"/>
                  </a:cubicBezTo>
                  <a:cubicBezTo>
                    <a:pt x="72" y="47"/>
                    <a:pt x="53" y="49"/>
                    <a:pt x="53" y="97"/>
                  </a:cubicBezTo>
                  <a:cubicBezTo>
                    <a:pt x="53" y="135"/>
                    <a:pt x="67" y="145"/>
                    <a:pt x="97" y="152"/>
                  </a:cubicBezTo>
                  <a:lnTo>
                    <a:pt x="169" y="172"/>
                  </a:lnTo>
                  <a:cubicBezTo>
                    <a:pt x="225" y="188"/>
                    <a:pt x="243" y="221"/>
                    <a:pt x="243" y="276"/>
                  </a:cubicBezTo>
                  <a:cubicBezTo>
                    <a:pt x="243" y="359"/>
                    <a:pt x="206" y="375"/>
                    <a:pt x="119" y="375"/>
                  </a:cubicBezTo>
                  <a:cubicBezTo>
                    <a:pt x="96" y="375"/>
                    <a:pt x="56" y="374"/>
                    <a:pt x="5" y="365"/>
                  </a:cubicBezTo>
                  <a:lnTo>
                    <a:pt x="9" y="326"/>
                  </a:lnTo>
                  <a:cubicBezTo>
                    <a:pt x="75" y="328"/>
                    <a:pt x="93" y="329"/>
                    <a:pt x="120" y="329"/>
                  </a:cubicBezTo>
                  <a:cubicBezTo>
                    <a:pt x="173" y="328"/>
                    <a:pt x="189" y="320"/>
                    <a:pt x="189" y="275"/>
                  </a:cubicBezTo>
                  <a:cubicBezTo>
                    <a:pt x="189" y="236"/>
                    <a:pt x="175" y="227"/>
                    <a:pt x="146" y="219"/>
                  </a:cubicBezTo>
                  <a:lnTo>
                    <a:pt x="72" y="199"/>
                  </a:lnTo>
                  <a:cubicBezTo>
                    <a:pt x="19" y="184"/>
                    <a:pt x="0" y="151"/>
                    <a:pt x="0" y="96"/>
                  </a:cubicBezTo>
                  <a:cubicBezTo>
                    <a:pt x="0" y="12"/>
                    <a:pt x="38" y="0"/>
                    <a:pt x="120" y="0"/>
                  </a:cubicBezTo>
                  <a:cubicBezTo>
                    <a:pt x="154" y="0"/>
                    <a:pt x="192" y="2"/>
                    <a:pt x="229" y="11"/>
                  </a:cubicBez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86" name="Rectangle 19"/>
            <p:cNvSpPr>
              <a:spLocks noChangeArrowheads="1"/>
            </p:cNvSpPr>
            <p:nvPr userDrawn="1"/>
          </p:nvSpPr>
          <p:spPr bwMode="auto">
            <a:xfrm>
              <a:off x="7834313" y="692150"/>
              <a:ext cx="19050" cy="128587"/>
            </a:xfrm>
            <a:prstGeom prst="rect">
              <a:avLst/>
            </a:pr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87" name="Freeform 20"/>
            <p:cNvSpPr>
              <a:spLocks/>
            </p:cNvSpPr>
            <p:nvPr userDrawn="1"/>
          </p:nvSpPr>
          <p:spPr bwMode="auto">
            <a:xfrm>
              <a:off x="7872413" y="692150"/>
              <a:ext cx="101600" cy="128587"/>
            </a:xfrm>
            <a:custGeom>
              <a:avLst/>
              <a:gdLst>
                <a:gd name="T0" fmla="*/ 168 w 283"/>
                <a:gd name="T1" fmla="*/ 47 h 363"/>
                <a:gd name="T2" fmla="*/ 168 w 283"/>
                <a:gd name="T3" fmla="*/ 363 h 363"/>
                <a:gd name="T4" fmla="*/ 114 w 283"/>
                <a:gd name="T5" fmla="*/ 363 h 363"/>
                <a:gd name="T6" fmla="*/ 114 w 283"/>
                <a:gd name="T7" fmla="*/ 47 h 363"/>
                <a:gd name="T8" fmla="*/ 0 w 283"/>
                <a:gd name="T9" fmla="*/ 47 h 363"/>
                <a:gd name="T10" fmla="*/ 0 w 283"/>
                <a:gd name="T11" fmla="*/ 0 h 363"/>
                <a:gd name="T12" fmla="*/ 283 w 283"/>
                <a:gd name="T13" fmla="*/ 0 h 363"/>
                <a:gd name="T14" fmla="*/ 283 w 283"/>
                <a:gd name="T15" fmla="*/ 47 h 363"/>
                <a:gd name="T16" fmla="*/ 168 w 283"/>
                <a:gd name="T17" fmla="*/ 47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 h="363">
                  <a:moveTo>
                    <a:pt x="168" y="47"/>
                  </a:moveTo>
                  <a:lnTo>
                    <a:pt x="168" y="363"/>
                  </a:lnTo>
                  <a:lnTo>
                    <a:pt x="114" y="363"/>
                  </a:lnTo>
                  <a:lnTo>
                    <a:pt x="114" y="47"/>
                  </a:lnTo>
                  <a:lnTo>
                    <a:pt x="0" y="47"/>
                  </a:lnTo>
                  <a:lnTo>
                    <a:pt x="0" y="0"/>
                  </a:lnTo>
                  <a:lnTo>
                    <a:pt x="283" y="0"/>
                  </a:lnTo>
                  <a:lnTo>
                    <a:pt x="283" y="47"/>
                  </a:lnTo>
                  <a:lnTo>
                    <a:pt x="168" y="47"/>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88" name="Freeform 21"/>
            <p:cNvSpPr>
              <a:spLocks noEditPoints="1"/>
            </p:cNvSpPr>
            <p:nvPr userDrawn="1"/>
          </p:nvSpPr>
          <p:spPr bwMode="auto">
            <a:xfrm>
              <a:off x="7969250" y="657225"/>
              <a:ext cx="114300" cy="163512"/>
            </a:xfrm>
            <a:custGeom>
              <a:avLst/>
              <a:gdLst>
                <a:gd name="T0" fmla="*/ 199 w 321"/>
                <a:gd name="T1" fmla="*/ 57 h 459"/>
                <a:gd name="T2" fmla="*/ 185 w 321"/>
                <a:gd name="T3" fmla="*/ 43 h 459"/>
                <a:gd name="T4" fmla="*/ 185 w 321"/>
                <a:gd name="T5" fmla="*/ 14 h 459"/>
                <a:gd name="T6" fmla="*/ 199 w 321"/>
                <a:gd name="T7" fmla="*/ 0 h 459"/>
                <a:gd name="T8" fmla="*/ 215 w 321"/>
                <a:gd name="T9" fmla="*/ 0 h 459"/>
                <a:gd name="T10" fmla="*/ 230 w 321"/>
                <a:gd name="T11" fmla="*/ 14 h 459"/>
                <a:gd name="T12" fmla="*/ 230 w 321"/>
                <a:gd name="T13" fmla="*/ 43 h 459"/>
                <a:gd name="T14" fmla="*/ 215 w 321"/>
                <a:gd name="T15" fmla="*/ 57 h 459"/>
                <a:gd name="T16" fmla="*/ 199 w 321"/>
                <a:gd name="T17" fmla="*/ 57 h 459"/>
                <a:gd name="T18" fmla="*/ 176 w 321"/>
                <a:gd name="T19" fmla="*/ 166 h 459"/>
                <a:gd name="T20" fmla="*/ 167 w 321"/>
                <a:gd name="T21" fmla="*/ 137 h 459"/>
                <a:gd name="T22" fmla="*/ 153 w 321"/>
                <a:gd name="T23" fmla="*/ 137 h 459"/>
                <a:gd name="T24" fmla="*/ 144 w 321"/>
                <a:gd name="T25" fmla="*/ 166 h 459"/>
                <a:gd name="T26" fmla="*/ 102 w 321"/>
                <a:gd name="T27" fmla="*/ 304 h 459"/>
                <a:gd name="T28" fmla="*/ 218 w 321"/>
                <a:gd name="T29" fmla="*/ 304 h 459"/>
                <a:gd name="T30" fmla="*/ 176 w 321"/>
                <a:gd name="T31" fmla="*/ 166 h 459"/>
                <a:gd name="T32" fmla="*/ 105 w 321"/>
                <a:gd name="T33" fmla="*/ 57 h 459"/>
                <a:gd name="T34" fmla="*/ 92 w 321"/>
                <a:gd name="T35" fmla="*/ 43 h 459"/>
                <a:gd name="T36" fmla="*/ 92 w 321"/>
                <a:gd name="T37" fmla="*/ 14 h 459"/>
                <a:gd name="T38" fmla="*/ 105 w 321"/>
                <a:gd name="T39" fmla="*/ 0 h 459"/>
                <a:gd name="T40" fmla="*/ 122 w 321"/>
                <a:gd name="T41" fmla="*/ 0 h 459"/>
                <a:gd name="T42" fmla="*/ 136 w 321"/>
                <a:gd name="T43" fmla="*/ 14 h 459"/>
                <a:gd name="T44" fmla="*/ 136 w 321"/>
                <a:gd name="T45" fmla="*/ 43 h 459"/>
                <a:gd name="T46" fmla="*/ 122 w 321"/>
                <a:gd name="T47" fmla="*/ 57 h 459"/>
                <a:gd name="T48" fmla="*/ 105 w 321"/>
                <a:gd name="T49" fmla="*/ 57 h 459"/>
                <a:gd name="T50" fmla="*/ 88 w 321"/>
                <a:gd name="T51" fmla="*/ 350 h 459"/>
                <a:gd name="T52" fmla="*/ 54 w 321"/>
                <a:gd name="T53" fmla="*/ 459 h 459"/>
                <a:gd name="T54" fmla="*/ 0 w 321"/>
                <a:gd name="T55" fmla="*/ 459 h 459"/>
                <a:gd name="T56" fmla="*/ 114 w 321"/>
                <a:gd name="T57" fmla="*/ 110 h 459"/>
                <a:gd name="T58" fmla="*/ 133 w 321"/>
                <a:gd name="T59" fmla="*/ 96 h 459"/>
                <a:gd name="T60" fmla="*/ 187 w 321"/>
                <a:gd name="T61" fmla="*/ 96 h 459"/>
                <a:gd name="T62" fmla="*/ 206 w 321"/>
                <a:gd name="T63" fmla="*/ 110 h 459"/>
                <a:gd name="T64" fmla="*/ 321 w 321"/>
                <a:gd name="T65" fmla="*/ 459 h 459"/>
                <a:gd name="T66" fmla="*/ 266 w 321"/>
                <a:gd name="T67" fmla="*/ 459 h 459"/>
                <a:gd name="T68" fmla="*/ 233 w 321"/>
                <a:gd name="T69" fmla="*/ 350 h 459"/>
                <a:gd name="T70" fmla="*/ 88 w 321"/>
                <a:gd name="T71" fmla="*/ 35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1" h="459">
                  <a:moveTo>
                    <a:pt x="199" y="57"/>
                  </a:moveTo>
                  <a:cubicBezTo>
                    <a:pt x="189" y="57"/>
                    <a:pt x="185" y="53"/>
                    <a:pt x="185" y="43"/>
                  </a:cubicBezTo>
                  <a:lnTo>
                    <a:pt x="185" y="14"/>
                  </a:lnTo>
                  <a:cubicBezTo>
                    <a:pt x="185" y="6"/>
                    <a:pt x="189" y="0"/>
                    <a:pt x="199" y="0"/>
                  </a:cubicBezTo>
                  <a:lnTo>
                    <a:pt x="215" y="0"/>
                  </a:lnTo>
                  <a:cubicBezTo>
                    <a:pt x="224" y="0"/>
                    <a:pt x="230" y="6"/>
                    <a:pt x="230" y="14"/>
                  </a:cubicBezTo>
                  <a:lnTo>
                    <a:pt x="230" y="43"/>
                  </a:lnTo>
                  <a:cubicBezTo>
                    <a:pt x="230" y="53"/>
                    <a:pt x="224" y="57"/>
                    <a:pt x="215" y="57"/>
                  </a:cubicBezTo>
                  <a:lnTo>
                    <a:pt x="199" y="57"/>
                  </a:lnTo>
                  <a:close/>
                  <a:moveTo>
                    <a:pt x="176" y="166"/>
                  </a:moveTo>
                  <a:cubicBezTo>
                    <a:pt x="173" y="157"/>
                    <a:pt x="170" y="146"/>
                    <a:pt x="167" y="137"/>
                  </a:cubicBezTo>
                  <a:lnTo>
                    <a:pt x="153" y="137"/>
                  </a:lnTo>
                  <a:cubicBezTo>
                    <a:pt x="150" y="146"/>
                    <a:pt x="147" y="157"/>
                    <a:pt x="144" y="166"/>
                  </a:cubicBezTo>
                  <a:lnTo>
                    <a:pt x="102" y="304"/>
                  </a:lnTo>
                  <a:lnTo>
                    <a:pt x="218" y="304"/>
                  </a:lnTo>
                  <a:lnTo>
                    <a:pt x="176" y="166"/>
                  </a:lnTo>
                  <a:close/>
                  <a:moveTo>
                    <a:pt x="105" y="57"/>
                  </a:moveTo>
                  <a:cubicBezTo>
                    <a:pt x="96" y="57"/>
                    <a:pt x="92" y="53"/>
                    <a:pt x="92" y="43"/>
                  </a:cubicBezTo>
                  <a:lnTo>
                    <a:pt x="92" y="14"/>
                  </a:lnTo>
                  <a:cubicBezTo>
                    <a:pt x="92" y="6"/>
                    <a:pt x="96" y="0"/>
                    <a:pt x="105" y="0"/>
                  </a:cubicBezTo>
                  <a:lnTo>
                    <a:pt x="122" y="0"/>
                  </a:lnTo>
                  <a:cubicBezTo>
                    <a:pt x="132" y="0"/>
                    <a:pt x="136" y="6"/>
                    <a:pt x="136" y="14"/>
                  </a:cubicBezTo>
                  <a:lnTo>
                    <a:pt x="136" y="43"/>
                  </a:lnTo>
                  <a:cubicBezTo>
                    <a:pt x="136" y="53"/>
                    <a:pt x="132" y="57"/>
                    <a:pt x="122" y="57"/>
                  </a:cubicBezTo>
                  <a:lnTo>
                    <a:pt x="105" y="57"/>
                  </a:lnTo>
                  <a:close/>
                  <a:moveTo>
                    <a:pt x="88" y="350"/>
                  </a:moveTo>
                  <a:lnTo>
                    <a:pt x="54" y="459"/>
                  </a:lnTo>
                  <a:lnTo>
                    <a:pt x="0" y="459"/>
                  </a:lnTo>
                  <a:lnTo>
                    <a:pt x="114" y="110"/>
                  </a:lnTo>
                  <a:cubicBezTo>
                    <a:pt x="116" y="102"/>
                    <a:pt x="124" y="96"/>
                    <a:pt x="133" y="96"/>
                  </a:cubicBezTo>
                  <a:lnTo>
                    <a:pt x="187" y="96"/>
                  </a:lnTo>
                  <a:cubicBezTo>
                    <a:pt x="196" y="96"/>
                    <a:pt x="204" y="102"/>
                    <a:pt x="206" y="110"/>
                  </a:cubicBezTo>
                  <a:lnTo>
                    <a:pt x="321" y="459"/>
                  </a:lnTo>
                  <a:lnTo>
                    <a:pt x="266" y="459"/>
                  </a:lnTo>
                  <a:lnTo>
                    <a:pt x="233" y="350"/>
                  </a:lnTo>
                  <a:lnTo>
                    <a:pt x="88" y="350"/>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89" name="Freeform 22"/>
            <p:cNvSpPr>
              <a:spLocks/>
            </p:cNvSpPr>
            <p:nvPr userDrawn="1"/>
          </p:nvSpPr>
          <p:spPr bwMode="auto">
            <a:xfrm>
              <a:off x="8078788" y="692150"/>
              <a:ext cx="100012" cy="128587"/>
            </a:xfrm>
            <a:custGeom>
              <a:avLst/>
              <a:gdLst>
                <a:gd name="T0" fmla="*/ 167 w 282"/>
                <a:gd name="T1" fmla="*/ 47 h 363"/>
                <a:gd name="T2" fmla="*/ 167 w 282"/>
                <a:gd name="T3" fmla="*/ 363 h 363"/>
                <a:gd name="T4" fmla="*/ 114 w 282"/>
                <a:gd name="T5" fmla="*/ 363 h 363"/>
                <a:gd name="T6" fmla="*/ 114 w 282"/>
                <a:gd name="T7" fmla="*/ 47 h 363"/>
                <a:gd name="T8" fmla="*/ 0 w 282"/>
                <a:gd name="T9" fmla="*/ 47 h 363"/>
                <a:gd name="T10" fmla="*/ 0 w 282"/>
                <a:gd name="T11" fmla="*/ 0 h 363"/>
                <a:gd name="T12" fmla="*/ 282 w 282"/>
                <a:gd name="T13" fmla="*/ 0 h 363"/>
                <a:gd name="T14" fmla="*/ 282 w 282"/>
                <a:gd name="T15" fmla="*/ 47 h 363"/>
                <a:gd name="T16" fmla="*/ 167 w 282"/>
                <a:gd name="T17" fmla="*/ 47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363">
                  <a:moveTo>
                    <a:pt x="167" y="47"/>
                  </a:moveTo>
                  <a:lnTo>
                    <a:pt x="167" y="363"/>
                  </a:lnTo>
                  <a:lnTo>
                    <a:pt x="114" y="363"/>
                  </a:lnTo>
                  <a:lnTo>
                    <a:pt x="114" y="47"/>
                  </a:lnTo>
                  <a:lnTo>
                    <a:pt x="0" y="47"/>
                  </a:lnTo>
                  <a:lnTo>
                    <a:pt x="0" y="0"/>
                  </a:lnTo>
                  <a:lnTo>
                    <a:pt x="282" y="0"/>
                  </a:lnTo>
                  <a:lnTo>
                    <a:pt x="282" y="47"/>
                  </a:lnTo>
                  <a:lnTo>
                    <a:pt x="167" y="47"/>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grpSp>
    </p:spTree>
    <p:extLst>
      <p:ext uri="{BB962C8B-B14F-4D97-AF65-F5344CB8AC3E}">
        <p14:creationId xmlns:p14="http://schemas.microsoft.com/office/powerpoint/2010/main" val="2554547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382270" y="1619806"/>
            <a:ext cx="11428729" cy="438084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Title 6"/>
          <p:cNvSpPr>
            <a:spLocks noGrp="1"/>
          </p:cNvSpPr>
          <p:nvPr>
            <p:ph type="title"/>
          </p:nvPr>
        </p:nvSpPr>
        <p:spPr/>
        <p:txBody>
          <a:bodyPr/>
          <a:lstStyle/>
          <a:p>
            <a:r>
              <a:rPr lang="en-US"/>
              <a:t>Click to edit Master title style</a:t>
            </a:r>
            <a:endParaRPr lang="en-GB"/>
          </a:p>
        </p:txBody>
      </p:sp>
      <p:sp>
        <p:nvSpPr>
          <p:cNvPr id="11" name="Date Placeholder 10"/>
          <p:cNvSpPr>
            <a:spLocks noGrp="1"/>
          </p:cNvSpPr>
          <p:nvPr>
            <p:ph type="dt" sz="half" idx="10"/>
          </p:nvPr>
        </p:nvSpPr>
        <p:spPr/>
        <p:txBody>
          <a:bodyPr/>
          <a:lstStyle/>
          <a:p>
            <a:fld id="{D3162BE6-DB06-48F0-96C7-7204B95F5E06}" type="datetime1">
              <a:rPr lang="de-DE" smtClean="0"/>
              <a:t>04.09.25</a:t>
            </a:fld>
            <a:endParaRPr lang="de-DE"/>
          </a:p>
        </p:txBody>
      </p:sp>
      <p:sp>
        <p:nvSpPr>
          <p:cNvPr id="12" name="Footer Placeholder 11"/>
          <p:cNvSpPr>
            <a:spLocks noGrp="1"/>
          </p:cNvSpPr>
          <p:nvPr>
            <p:ph type="ftr" sz="quarter" idx="11"/>
          </p:nvPr>
        </p:nvSpPr>
        <p:spPr/>
        <p:txBody>
          <a:bodyPr/>
          <a:lstStyle/>
          <a:p>
            <a:r>
              <a:rPr lang="de-DE"/>
              <a:t>Second Presentation/Teodora Mihaljcic</a:t>
            </a:r>
            <a:endParaRPr lang="de-DE" dirty="0"/>
          </a:p>
        </p:txBody>
      </p:sp>
      <p:sp>
        <p:nvSpPr>
          <p:cNvPr id="13" name="Slide Number Placeholder 12"/>
          <p:cNvSpPr>
            <a:spLocks noGrp="1"/>
          </p:cNvSpPr>
          <p:nvPr>
            <p:ph type="sldNum" sz="quarter" idx="12"/>
          </p:nvPr>
        </p:nvSpPr>
        <p:spPr/>
        <p:txBody>
          <a:bodyPr/>
          <a:lstStyle/>
          <a:p>
            <a:fld id="{527F1E04-A1A3-475C-A843-CFD0985386EF}" type="slidenum">
              <a:rPr lang="de-DE" smtClean="0"/>
              <a:pPr/>
              <a:t>‹#›</a:t>
            </a:fld>
            <a:endParaRPr lang="de-DE"/>
          </a:p>
        </p:txBody>
      </p:sp>
    </p:spTree>
    <p:extLst>
      <p:ext uri="{BB962C8B-B14F-4D97-AF65-F5344CB8AC3E}">
        <p14:creationId xmlns:p14="http://schemas.microsoft.com/office/powerpoint/2010/main" val="2936034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Pr>
        <a:solidFill>
          <a:schemeClr val="bg1"/>
        </a:solidFill>
        <a:effectLst/>
      </p:bgPr>
    </p:bg>
    <p:spTree>
      <p:nvGrpSpPr>
        <p:cNvPr id="1" name=""/>
        <p:cNvGrpSpPr/>
        <p:nvPr/>
      </p:nvGrpSpPr>
      <p:grpSpPr>
        <a:xfrm>
          <a:off x="0" y="0"/>
          <a:ext cx="0" cy="0"/>
          <a:chOff x="0" y="0"/>
          <a:chExt cx="0" cy="0"/>
        </a:xfrm>
      </p:grpSpPr>
      <p:sp>
        <p:nvSpPr>
          <p:cNvPr id="3" name="Textplatzhalter 2"/>
          <p:cNvSpPr>
            <a:spLocks noGrp="1"/>
          </p:cNvSpPr>
          <p:nvPr userDrawn="1">
            <p:ph type="body" idx="1"/>
          </p:nvPr>
        </p:nvSpPr>
        <p:spPr>
          <a:xfrm>
            <a:off x="1715452" y="2095593"/>
            <a:ext cx="8571547" cy="476179"/>
          </a:xfrm>
        </p:spPr>
        <p:txBody>
          <a:bodyPr wrap="none" bIns="0" anchor="b" anchorCtr="0"/>
          <a:lstStyle>
            <a:lvl1pPr marL="0" indent="0">
              <a:lnSpc>
                <a:spcPts val="3174"/>
              </a:lnSpc>
              <a:spcBef>
                <a:spcPts val="0"/>
              </a:spcBef>
              <a:spcAft>
                <a:spcPts val="0"/>
              </a:spcAft>
              <a:buNone/>
              <a:defRPr sz="3704" cap="all" baseline="0">
                <a:solidFill>
                  <a:schemeClr val="accent1"/>
                </a:solidFill>
                <a:latin typeface="+mj-lt"/>
              </a:defRPr>
            </a:lvl1pPr>
            <a:lvl2pPr marL="604738" indent="0">
              <a:buNone/>
              <a:defRPr sz="2381">
                <a:solidFill>
                  <a:schemeClr val="tx1">
                    <a:tint val="75000"/>
                  </a:schemeClr>
                </a:solidFill>
              </a:defRPr>
            </a:lvl2pPr>
            <a:lvl3pPr marL="1209477" indent="0">
              <a:buNone/>
              <a:defRPr sz="2116">
                <a:solidFill>
                  <a:schemeClr val="tx1">
                    <a:tint val="75000"/>
                  </a:schemeClr>
                </a:solidFill>
              </a:defRPr>
            </a:lvl3pPr>
            <a:lvl4pPr marL="1814215" indent="0">
              <a:buNone/>
              <a:defRPr sz="1852">
                <a:solidFill>
                  <a:schemeClr val="tx1">
                    <a:tint val="75000"/>
                  </a:schemeClr>
                </a:solidFill>
              </a:defRPr>
            </a:lvl4pPr>
            <a:lvl5pPr marL="2418954" indent="0">
              <a:buNone/>
              <a:defRPr sz="1852">
                <a:solidFill>
                  <a:schemeClr val="tx1">
                    <a:tint val="75000"/>
                  </a:schemeClr>
                </a:solidFill>
              </a:defRPr>
            </a:lvl5pPr>
            <a:lvl6pPr marL="3023692" indent="0">
              <a:buNone/>
              <a:defRPr sz="1852">
                <a:solidFill>
                  <a:schemeClr val="tx1">
                    <a:tint val="75000"/>
                  </a:schemeClr>
                </a:solidFill>
              </a:defRPr>
            </a:lvl6pPr>
            <a:lvl7pPr marL="3628431" indent="0">
              <a:buNone/>
              <a:defRPr sz="1852">
                <a:solidFill>
                  <a:schemeClr val="tx1">
                    <a:tint val="75000"/>
                  </a:schemeClr>
                </a:solidFill>
              </a:defRPr>
            </a:lvl7pPr>
            <a:lvl8pPr marL="4233169" indent="0">
              <a:buNone/>
              <a:defRPr sz="1852">
                <a:solidFill>
                  <a:schemeClr val="tx1">
                    <a:tint val="75000"/>
                  </a:schemeClr>
                </a:solidFill>
              </a:defRPr>
            </a:lvl8pPr>
            <a:lvl9pPr marL="4837908" indent="0">
              <a:buNone/>
              <a:defRPr sz="1852">
                <a:solidFill>
                  <a:schemeClr val="tx1">
                    <a:tint val="75000"/>
                  </a:schemeClr>
                </a:solidFill>
              </a:defRPr>
            </a:lvl9pPr>
          </a:lstStyle>
          <a:p>
            <a:pPr lvl="0"/>
            <a:r>
              <a:rPr lang="de-DE"/>
              <a:t>Textmasterformat bearbeiten</a:t>
            </a:r>
          </a:p>
        </p:txBody>
      </p:sp>
      <p:sp>
        <p:nvSpPr>
          <p:cNvPr id="2" name="Titel 1"/>
          <p:cNvSpPr>
            <a:spLocks noGrp="1"/>
          </p:cNvSpPr>
          <p:nvPr userDrawn="1">
            <p:ph type="title"/>
          </p:nvPr>
        </p:nvSpPr>
        <p:spPr>
          <a:xfrm>
            <a:off x="1715452" y="2572036"/>
            <a:ext cx="8571547" cy="2285658"/>
          </a:xfrm>
        </p:spPr>
        <p:txBody>
          <a:bodyPr anchor="t"/>
          <a:lstStyle>
            <a:lvl1pPr algn="l">
              <a:lnSpc>
                <a:spcPts val="5820"/>
              </a:lnSpc>
              <a:defRPr sz="5291" b="0" cap="all">
                <a:solidFill>
                  <a:schemeClr val="accent2"/>
                </a:solidFill>
                <a:latin typeface="Exo 2 Semi Bold" pitchFamily="50" charset="0"/>
              </a:defRPr>
            </a:lvl1pPr>
          </a:lstStyle>
          <a:p>
            <a:r>
              <a:rPr lang="de-DE"/>
              <a:t>Titelmasterformat durch Klicken bearbeiten</a:t>
            </a:r>
            <a:endParaRPr lang="de-DE" dirty="0"/>
          </a:p>
        </p:txBody>
      </p:sp>
      <p:sp>
        <p:nvSpPr>
          <p:cNvPr id="7" name="Datumsplatzhalter 6" hidden="1"/>
          <p:cNvSpPr>
            <a:spLocks noGrp="1"/>
          </p:cNvSpPr>
          <p:nvPr>
            <p:ph type="dt" sz="half" idx="10"/>
          </p:nvPr>
        </p:nvSpPr>
        <p:spPr>
          <a:xfrm>
            <a:off x="381000" y="6953114"/>
            <a:ext cx="1142873" cy="380943"/>
          </a:xfrm>
        </p:spPr>
        <p:txBody>
          <a:bodyPr/>
          <a:lstStyle/>
          <a:p>
            <a:fld id="{B940C737-CC1D-485F-A6D3-01491E037DA0}" type="datetime1">
              <a:rPr lang="de-DE" smtClean="0"/>
              <a:t>04.09.25</a:t>
            </a:fld>
            <a:endParaRPr lang="de-DE"/>
          </a:p>
        </p:txBody>
      </p:sp>
      <p:sp>
        <p:nvSpPr>
          <p:cNvPr id="8" name="Fußzeilenplatzhalter 7" hidden="1"/>
          <p:cNvSpPr>
            <a:spLocks noGrp="1"/>
          </p:cNvSpPr>
          <p:nvPr>
            <p:ph type="ftr" sz="quarter" idx="11"/>
          </p:nvPr>
        </p:nvSpPr>
        <p:spPr>
          <a:xfrm>
            <a:off x="2762249" y="6953156"/>
            <a:ext cx="6666759" cy="380943"/>
          </a:xfrm>
        </p:spPr>
        <p:txBody>
          <a:bodyPr/>
          <a:lstStyle/>
          <a:p>
            <a:r>
              <a:rPr lang="de-DE"/>
              <a:t>Second Presentation/Teodora Mihaljcic</a:t>
            </a:r>
            <a:endParaRPr lang="de-DE" dirty="0"/>
          </a:p>
        </p:txBody>
      </p:sp>
      <p:sp>
        <p:nvSpPr>
          <p:cNvPr id="9" name="Foliennummernplatzhalter 8" hidden="1"/>
          <p:cNvSpPr>
            <a:spLocks noGrp="1"/>
          </p:cNvSpPr>
          <p:nvPr>
            <p:ph type="sldNum" sz="quarter" idx="12"/>
          </p:nvPr>
        </p:nvSpPr>
        <p:spPr>
          <a:xfrm>
            <a:off x="11049084" y="6953114"/>
            <a:ext cx="761915" cy="380943"/>
          </a:xfrm>
        </p:spPr>
        <p:txBody>
          <a:bodyPr/>
          <a:lstStyle/>
          <a:p>
            <a:fld id="{527F1E04-A1A3-475C-A843-CFD0985386EF}" type="slidenum">
              <a:rPr lang="de-DE" smtClean="0"/>
              <a:pPr/>
              <a:t>‹#›</a:t>
            </a:fld>
            <a:endParaRPr lang="de-DE"/>
          </a:p>
        </p:txBody>
      </p:sp>
      <p:grpSp>
        <p:nvGrpSpPr>
          <p:cNvPr id="10" name="Gruppieren 9"/>
          <p:cNvGrpSpPr>
            <a:grpSpLocks noChangeAspect="1"/>
          </p:cNvGrpSpPr>
          <p:nvPr userDrawn="1"/>
        </p:nvGrpSpPr>
        <p:grpSpPr>
          <a:xfrm>
            <a:off x="381003" y="381211"/>
            <a:ext cx="2230877" cy="857122"/>
            <a:chOff x="7081838" y="144463"/>
            <a:chExt cx="1871662" cy="719137"/>
          </a:xfrm>
        </p:grpSpPr>
        <p:sp>
          <p:nvSpPr>
            <p:cNvPr id="11" name="AutoShape 3"/>
            <p:cNvSpPr>
              <a:spLocks noChangeAspect="1" noChangeArrowheads="1" noTextEdit="1"/>
            </p:cNvSpPr>
            <p:nvPr userDrawn="1"/>
          </p:nvSpPr>
          <p:spPr bwMode="auto">
            <a:xfrm>
              <a:off x="7081838" y="144463"/>
              <a:ext cx="187166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12" name="Freeform 5"/>
            <p:cNvSpPr>
              <a:spLocks/>
            </p:cNvSpPr>
            <p:nvPr userDrawn="1"/>
          </p:nvSpPr>
          <p:spPr bwMode="auto">
            <a:xfrm>
              <a:off x="8216900" y="144463"/>
              <a:ext cx="455612" cy="392112"/>
            </a:xfrm>
            <a:custGeom>
              <a:avLst/>
              <a:gdLst>
                <a:gd name="T0" fmla="*/ 944 w 1277"/>
                <a:gd name="T1" fmla="*/ 552 h 1104"/>
                <a:gd name="T2" fmla="*/ 1277 w 1277"/>
                <a:gd name="T3" fmla="*/ 0 h 1104"/>
                <a:gd name="T4" fmla="*/ 0 w 1277"/>
                <a:gd name="T5" fmla="*/ 0 h 1104"/>
                <a:gd name="T6" fmla="*/ 0 w 1277"/>
                <a:gd name="T7" fmla="*/ 1104 h 1104"/>
                <a:gd name="T8" fmla="*/ 944 w 1277"/>
                <a:gd name="T9" fmla="*/ 552 h 1104"/>
              </a:gdLst>
              <a:ahLst/>
              <a:cxnLst>
                <a:cxn ang="0">
                  <a:pos x="T0" y="T1"/>
                </a:cxn>
                <a:cxn ang="0">
                  <a:pos x="T2" y="T3"/>
                </a:cxn>
                <a:cxn ang="0">
                  <a:pos x="T4" y="T5"/>
                </a:cxn>
                <a:cxn ang="0">
                  <a:pos x="T6" y="T7"/>
                </a:cxn>
                <a:cxn ang="0">
                  <a:pos x="T8" y="T9"/>
                </a:cxn>
              </a:cxnLst>
              <a:rect l="0" t="0" r="r" b="b"/>
              <a:pathLst>
                <a:path w="1277" h="1104">
                  <a:moveTo>
                    <a:pt x="944" y="552"/>
                  </a:moveTo>
                  <a:cubicBezTo>
                    <a:pt x="1110" y="357"/>
                    <a:pt x="1203" y="197"/>
                    <a:pt x="1277" y="0"/>
                  </a:cubicBezTo>
                  <a:lnTo>
                    <a:pt x="0" y="0"/>
                  </a:lnTo>
                  <a:lnTo>
                    <a:pt x="0" y="1104"/>
                  </a:lnTo>
                  <a:cubicBezTo>
                    <a:pt x="253" y="1070"/>
                    <a:pt x="607" y="949"/>
                    <a:pt x="944" y="552"/>
                  </a:cubicBezTo>
                  <a:close/>
                </a:path>
              </a:pathLst>
            </a:custGeom>
            <a:solidFill>
              <a:srgbClr val="07529A"/>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13" name="Rectangle 6"/>
            <p:cNvSpPr>
              <a:spLocks noChangeArrowheads="1"/>
            </p:cNvSpPr>
            <p:nvPr userDrawn="1"/>
          </p:nvSpPr>
          <p:spPr bwMode="auto">
            <a:xfrm>
              <a:off x="8216900" y="654050"/>
              <a:ext cx="714375" cy="200025"/>
            </a:xfrm>
            <a:prstGeom prst="rect">
              <a:avLst/>
            </a:prstGeom>
            <a:solidFill>
              <a:srgbClr val="EAB90C"/>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14" name="Freeform 7"/>
            <p:cNvSpPr>
              <a:spLocks/>
            </p:cNvSpPr>
            <p:nvPr userDrawn="1"/>
          </p:nvSpPr>
          <p:spPr bwMode="auto">
            <a:xfrm>
              <a:off x="8216900" y="144463"/>
              <a:ext cx="714375" cy="477837"/>
            </a:xfrm>
            <a:custGeom>
              <a:avLst/>
              <a:gdLst>
                <a:gd name="T0" fmla="*/ 2000 w 2000"/>
                <a:gd name="T1" fmla="*/ 0 h 1349"/>
                <a:gd name="T2" fmla="*/ 1361 w 2000"/>
                <a:gd name="T3" fmla="*/ 0 h 1349"/>
                <a:gd name="T4" fmla="*/ 992 w 2000"/>
                <a:gd name="T5" fmla="*/ 627 h 1349"/>
                <a:gd name="T6" fmla="*/ 0 w 2000"/>
                <a:gd name="T7" fmla="*/ 1193 h 1349"/>
                <a:gd name="T8" fmla="*/ 0 w 2000"/>
                <a:gd name="T9" fmla="*/ 1349 h 1349"/>
                <a:gd name="T10" fmla="*/ 2000 w 2000"/>
                <a:gd name="T11" fmla="*/ 1349 h 1349"/>
                <a:gd name="T12" fmla="*/ 2000 w 2000"/>
                <a:gd name="T13" fmla="*/ 0 h 1349"/>
              </a:gdLst>
              <a:ahLst/>
              <a:cxnLst>
                <a:cxn ang="0">
                  <a:pos x="T0" y="T1"/>
                </a:cxn>
                <a:cxn ang="0">
                  <a:pos x="T2" y="T3"/>
                </a:cxn>
                <a:cxn ang="0">
                  <a:pos x="T4" y="T5"/>
                </a:cxn>
                <a:cxn ang="0">
                  <a:pos x="T6" y="T7"/>
                </a:cxn>
                <a:cxn ang="0">
                  <a:pos x="T8" y="T9"/>
                </a:cxn>
                <a:cxn ang="0">
                  <a:pos x="T10" y="T11"/>
                </a:cxn>
                <a:cxn ang="0">
                  <a:pos x="T12" y="T13"/>
                </a:cxn>
              </a:cxnLst>
              <a:rect l="0" t="0" r="r" b="b"/>
              <a:pathLst>
                <a:path w="2000" h="1349">
                  <a:moveTo>
                    <a:pt x="2000" y="0"/>
                  </a:moveTo>
                  <a:lnTo>
                    <a:pt x="1361" y="0"/>
                  </a:lnTo>
                  <a:cubicBezTo>
                    <a:pt x="1285" y="208"/>
                    <a:pt x="1168" y="419"/>
                    <a:pt x="992" y="627"/>
                  </a:cubicBezTo>
                  <a:cubicBezTo>
                    <a:pt x="644" y="1036"/>
                    <a:pt x="259" y="1159"/>
                    <a:pt x="0" y="1193"/>
                  </a:cubicBezTo>
                  <a:lnTo>
                    <a:pt x="0" y="1349"/>
                  </a:lnTo>
                  <a:lnTo>
                    <a:pt x="2000" y="1349"/>
                  </a:lnTo>
                  <a:lnTo>
                    <a:pt x="2000" y="0"/>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15" name="Freeform 8"/>
            <p:cNvSpPr>
              <a:spLocks noEditPoints="1"/>
            </p:cNvSpPr>
            <p:nvPr userDrawn="1"/>
          </p:nvSpPr>
          <p:spPr bwMode="auto">
            <a:xfrm>
              <a:off x="8250238" y="690563"/>
              <a:ext cx="95250" cy="131762"/>
            </a:xfrm>
            <a:custGeom>
              <a:avLst/>
              <a:gdLst>
                <a:gd name="T0" fmla="*/ 134 w 264"/>
                <a:gd name="T1" fmla="*/ 318 h 371"/>
                <a:gd name="T2" fmla="*/ 198 w 264"/>
                <a:gd name="T3" fmla="*/ 265 h 371"/>
                <a:gd name="T4" fmla="*/ 132 w 264"/>
                <a:gd name="T5" fmla="*/ 203 h 371"/>
                <a:gd name="T6" fmla="*/ 65 w 264"/>
                <a:gd name="T7" fmla="*/ 203 h 371"/>
                <a:gd name="T8" fmla="*/ 65 w 264"/>
                <a:gd name="T9" fmla="*/ 318 h 371"/>
                <a:gd name="T10" fmla="*/ 134 w 264"/>
                <a:gd name="T11" fmla="*/ 318 h 371"/>
                <a:gd name="T12" fmla="*/ 65 w 264"/>
                <a:gd name="T13" fmla="*/ 53 h 371"/>
                <a:gd name="T14" fmla="*/ 65 w 264"/>
                <a:gd name="T15" fmla="*/ 155 h 371"/>
                <a:gd name="T16" fmla="*/ 131 w 264"/>
                <a:gd name="T17" fmla="*/ 155 h 371"/>
                <a:gd name="T18" fmla="*/ 190 w 264"/>
                <a:gd name="T19" fmla="*/ 103 h 371"/>
                <a:gd name="T20" fmla="*/ 126 w 264"/>
                <a:gd name="T21" fmla="*/ 53 h 371"/>
                <a:gd name="T22" fmla="*/ 65 w 264"/>
                <a:gd name="T23" fmla="*/ 53 h 371"/>
                <a:gd name="T24" fmla="*/ 191 w 264"/>
                <a:gd name="T25" fmla="*/ 180 h 371"/>
                <a:gd name="T26" fmla="*/ 264 w 264"/>
                <a:gd name="T27" fmla="*/ 277 h 371"/>
                <a:gd name="T28" fmla="*/ 145 w 264"/>
                <a:gd name="T29" fmla="*/ 371 h 371"/>
                <a:gd name="T30" fmla="*/ 0 w 264"/>
                <a:gd name="T31" fmla="*/ 367 h 371"/>
                <a:gd name="T32" fmla="*/ 0 w 264"/>
                <a:gd name="T33" fmla="*/ 4 h 371"/>
                <a:gd name="T34" fmla="*/ 129 w 264"/>
                <a:gd name="T35" fmla="*/ 0 h 371"/>
                <a:gd name="T36" fmla="*/ 253 w 264"/>
                <a:gd name="T37" fmla="*/ 95 h 371"/>
                <a:gd name="T38" fmla="*/ 191 w 264"/>
                <a:gd name="T39" fmla="*/ 178 h 371"/>
                <a:gd name="T40" fmla="*/ 191 w 264"/>
                <a:gd name="T41" fmla="*/ 18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4" h="371">
                  <a:moveTo>
                    <a:pt x="134" y="318"/>
                  </a:moveTo>
                  <a:cubicBezTo>
                    <a:pt x="183" y="318"/>
                    <a:pt x="198" y="308"/>
                    <a:pt x="198" y="265"/>
                  </a:cubicBezTo>
                  <a:cubicBezTo>
                    <a:pt x="198" y="216"/>
                    <a:pt x="182" y="204"/>
                    <a:pt x="132" y="203"/>
                  </a:cubicBezTo>
                  <a:lnTo>
                    <a:pt x="65" y="203"/>
                  </a:lnTo>
                  <a:lnTo>
                    <a:pt x="65" y="318"/>
                  </a:lnTo>
                  <a:lnTo>
                    <a:pt x="134" y="318"/>
                  </a:lnTo>
                  <a:close/>
                  <a:moveTo>
                    <a:pt x="65" y="53"/>
                  </a:moveTo>
                  <a:lnTo>
                    <a:pt x="65" y="155"/>
                  </a:lnTo>
                  <a:lnTo>
                    <a:pt x="131" y="155"/>
                  </a:lnTo>
                  <a:cubicBezTo>
                    <a:pt x="175" y="155"/>
                    <a:pt x="190" y="145"/>
                    <a:pt x="190" y="103"/>
                  </a:cubicBezTo>
                  <a:cubicBezTo>
                    <a:pt x="190" y="63"/>
                    <a:pt x="174" y="53"/>
                    <a:pt x="126" y="53"/>
                  </a:cubicBezTo>
                  <a:lnTo>
                    <a:pt x="65" y="53"/>
                  </a:lnTo>
                  <a:close/>
                  <a:moveTo>
                    <a:pt x="191" y="180"/>
                  </a:moveTo>
                  <a:cubicBezTo>
                    <a:pt x="245" y="185"/>
                    <a:pt x="264" y="219"/>
                    <a:pt x="264" y="277"/>
                  </a:cubicBezTo>
                  <a:cubicBezTo>
                    <a:pt x="264" y="351"/>
                    <a:pt x="230" y="371"/>
                    <a:pt x="145" y="371"/>
                  </a:cubicBezTo>
                  <a:cubicBezTo>
                    <a:pt x="79" y="371"/>
                    <a:pt x="44" y="371"/>
                    <a:pt x="0" y="367"/>
                  </a:cubicBezTo>
                  <a:lnTo>
                    <a:pt x="0" y="4"/>
                  </a:lnTo>
                  <a:cubicBezTo>
                    <a:pt x="39" y="1"/>
                    <a:pt x="71" y="0"/>
                    <a:pt x="129" y="0"/>
                  </a:cubicBezTo>
                  <a:cubicBezTo>
                    <a:pt x="220" y="0"/>
                    <a:pt x="253" y="20"/>
                    <a:pt x="253" y="95"/>
                  </a:cubicBezTo>
                  <a:cubicBezTo>
                    <a:pt x="253" y="147"/>
                    <a:pt x="235" y="174"/>
                    <a:pt x="191" y="178"/>
                  </a:cubicBezTo>
                  <a:lnTo>
                    <a:pt x="191" y="1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16" name="Freeform 9"/>
            <p:cNvSpPr>
              <a:spLocks noEditPoints="1"/>
            </p:cNvSpPr>
            <p:nvPr userDrawn="1"/>
          </p:nvSpPr>
          <p:spPr bwMode="auto">
            <a:xfrm>
              <a:off x="8364538" y="688975"/>
              <a:ext cx="106362" cy="133350"/>
            </a:xfrm>
            <a:custGeom>
              <a:avLst/>
              <a:gdLst>
                <a:gd name="T0" fmla="*/ 69 w 299"/>
                <a:gd name="T1" fmla="*/ 188 h 376"/>
                <a:gd name="T2" fmla="*/ 149 w 299"/>
                <a:gd name="T3" fmla="*/ 320 h 376"/>
                <a:gd name="T4" fmla="*/ 230 w 299"/>
                <a:gd name="T5" fmla="*/ 188 h 376"/>
                <a:gd name="T6" fmla="*/ 149 w 299"/>
                <a:gd name="T7" fmla="*/ 56 h 376"/>
                <a:gd name="T8" fmla="*/ 69 w 299"/>
                <a:gd name="T9" fmla="*/ 188 h 376"/>
                <a:gd name="T10" fmla="*/ 299 w 299"/>
                <a:gd name="T11" fmla="*/ 188 h 376"/>
                <a:gd name="T12" fmla="*/ 149 w 299"/>
                <a:gd name="T13" fmla="*/ 376 h 376"/>
                <a:gd name="T14" fmla="*/ 0 w 299"/>
                <a:gd name="T15" fmla="*/ 188 h 376"/>
                <a:gd name="T16" fmla="*/ 149 w 299"/>
                <a:gd name="T17" fmla="*/ 0 h 376"/>
                <a:gd name="T18" fmla="*/ 299 w 299"/>
                <a:gd name="T19" fmla="*/ 188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9" h="376">
                  <a:moveTo>
                    <a:pt x="69" y="188"/>
                  </a:moveTo>
                  <a:cubicBezTo>
                    <a:pt x="69" y="289"/>
                    <a:pt x="88" y="320"/>
                    <a:pt x="149" y="320"/>
                  </a:cubicBezTo>
                  <a:cubicBezTo>
                    <a:pt x="211" y="320"/>
                    <a:pt x="230" y="289"/>
                    <a:pt x="230" y="188"/>
                  </a:cubicBezTo>
                  <a:cubicBezTo>
                    <a:pt x="230" y="87"/>
                    <a:pt x="211" y="56"/>
                    <a:pt x="149" y="56"/>
                  </a:cubicBezTo>
                  <a:cubicBezTo>
                    <a:pt x="88" y="56"/>
                    <a:pt x="69" y="87"/>
                    <a:pt x="69" y="188"/>
                  </a:cubicBezTo>
                  <a:close/>
                  <a:moveTo>
                    <a:pt x="299" y="188"/>
                  </a:moveTo>
                  <a:cubicBezTo>
                    <a:pt x="299" y="332"/>
                    <a:pt x="260" y="376"/>
                    <a:pt x="149" y="376"/>
                  </a:cubicBezTo>
                  <a:cubicBezTo>
                    <a:pt x="39" y="376"/>
                    <a:pt x="0" y="332"/>
                    <a:pt x="0" y="188"/>
                  </a:cubicBezTo>
                  <a:cubicBezTo>
                    <a:pt x="0" y="44"/>
                    <a:pt x="39" y="0"/>
                    <a:pt x="149" y="0"/>
                  </a:cubicBezTo>
                  <a:cubicBezTo>
                    <a:pt x="260" y="0"/>
                    <a:pt x="299" y="44"/>
                    <a:pt x="299" y="1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17" name="Freeform 10"/>
            <p:cNvSpPr>
              <a:spLocks/>
            </p:cNvSpPr>
            <p:nvPr userDrawn="1"/>
          </p:nvSpPr>
          <p:spPr bwMode="auto">
            <a:xfrm>
              <a:off x="8496300" y="692150"/>
              <a:ext cx="104775" cy="128587"/>
            </a:xfrm>
            <a:custGeom>
              <a:avLst/>
              <a:gdLst>
                <a:gd name="T0" fmla="*/ 295 w 295"/>
                <a:gd name="T1" fmla="*/ 339 h 363"/>
                <a:gd name="T2" fmla="*/ 271 w 295"/>
                <a:gd name="T3" fmla="*/ 363 h 363"/>
                <a:gd name="T4" fmla="*/ 219 w 295"/>
                <a:gd name="T5" fmla="*/ 363 h 363"/>
                <a:gd name="T6" fmla="*/ 192 w 295"/>
                <a:gd name="T7" fmla="*/ 343 h 363"/>
                <a:gd name="T8" fmla="*/ 90 w 295"/>
                <a:gd name="T9" fmla="*/ 121 h 363"/>
                <a:gd name="T10" fmla="*/ 68 w 295"/>
                <a:gd name="T11" fmla="*/ 67 h 363"/>
                <a:gd name="T12" fmla="*/ 62 w 295"/>
                <a:gd name="T13" fmla="*/ 67 h 363"/>
                <a:gd name="T14" fmla="*/ 65 w 295"/>
                <a:gd name="T15" fmla="*/ 121 h 363"/>
                <a:gd name="T16" fmla="*/ 65 w 295"/>
                <a:gd name="T17" fmla="*/ 363 h 363"/>
                <a:gd name="T18" fmla="*/ 0 w 295"/>
                <a:gd name="T19" fmla="*/ 363 h 363"/>
                <a:gd name="T20" fmla="*/ 0 w 295"/>
                <a:gd name="T21" fmla="*/ 25 h 363"/>
                <a:gd name="T22" fmla="*/ 25 w 295"/>
                <a:gd name="T23" fmla="*/ 0 h 363"/>
                <a:gd name="T24" fmla="*/ 76 w 295"/>
                <a:gd name="T25" fmla="*/ 0 h 363"/>
                <a:gd name="T26" fmla="*/ 103 w 295"/>
                <a:gd name="T27" fmla="*/ 20 h 363"/>
                <a:gd name="T28" fmla="*/ 202 w 295"/>
                <a:gd name="T29" fmla="*/ 237 h 363"/>
                <a:gd name="T30" fmla="*/ 227 w 295"/>
                <a:gd name="T31" fmla="*/ 294 h 363"/>
                <a:gd name="T32" fmla="*/ 234 w 295"/>
                <a:gd name="T33" fmla="*/ 294 h 363"/>
                <a:gd name="T34" fmla="*/ 231 w 295"/>
                <a:gd name="T35" fmla="*/ 235 h 363"/>
                <a:gd name="T36" fmla="*/ 231 w 295"/>
                <a:gd name="T37" fmla="*/ 0 h 363"/>
                <a:gd name="T38" fmla="*/ 295 w 295"/>
                <a:gd name="T39" fmla="*/ 0 h 363"/>
                <a:gd name="T40" fmla="*/ 295 w 295"/>
                <a:gd name="T41" fmla="*/ 33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5" h="363">
                  <a:moveTo>
                    <a:pt x="295" y="339"/>
                  </a:moveTo>
                  <a:cubicBezTo>
                    <a:pt x="295" y="355"/>
                    <a:pt x="287" y="363"/>
                    <a:pt x="271" y="363"/>
                  </a:cubicBezTo>
                  <a:lnTo>
                    <a:pt x="219" y="363"/>
                  </a:lnTo>
                  <a:cubicBezTo>
                    <a:pt x="205" y="363"/>
                    <a:pt x="197" y="357"/>
                    <a:pt x="192" y="343"/>
                  </a:cubicBezTo>
                  <a:lnTo>
                    <a:pt x="90" y="121"/>
                  </a:lnTo>
                  <a:cubicBezTo>
                    <a:pt x="83" y="106"/>
                    <a:pt x="72" y="84"/>
                    <a:pt x="68" y="67"/>
                  </a:cubicBezTo>
                  <a:lnTo>
                    <a:pt x="62" y="67"/>
                  </a:lnTo>
                  <a:cubicBezTo>
                    <a:pt x="64" y="85"/>
                    <a:pt x="65" y="104"/>
                    <a:pt x="65" y="121"/>
                  </a:cubicBezTo>
                  <a:lnTo>
                    <a:pt x="65" y="363"/>
                  </a:lnTo>
                  <a:lnTo>
                    <a:pt x="0" y="363"/>
                  </a:lnTo>
                  <a:lnTo>
                    <a:pt x="0" y="25"/>
                  </a:lnTo>
                  <a:cubicBezTo>
                    <a:pt x="0" y="9"/>
                    <a:pt x="9" y="0"/>
                    <a:pt x="25" y="0"/>
                  </a:cubicBezTo>
                  <a:lnTo>
                    <a:pt x="76" y="0"/>
                  </a:lnTo>
                  <a:cubicBezTo>
                    <a:pt x="90" y="0"/>
                    <a:pt x="97" y="7"/>
                    <a:pt x="103" y="20"/>
                  </a:cubicBezTo>
                  <a:lnTo>
                    <a:pt x="202" y="237"/>
                  </a:lnTo>
                  <a:cubicBezTo>
                    <a:pt x="209" y="252"/>
                    <a:pt x="219" y="274"/>
                    <a:pt x="227" y="294"/>
                  </a:cubicBezTo>
                  <a:lnTo>
                    <a:pt x="234" y="294"/>
                  </a:lnTo>
                  <a:cubicBezTo>
                    <a:pt x="232" y="274"/>
                    <a:pt x="231" y="254"/>
                    <a:pt x="231" y="235"/>
                  </a:cubicBezTo>
                  <a:lnTo>
                    <a:pt x="231" y="0"/>
                  </a:lnTo>
                  <a:lnTo>
                    <a:pt x="295" y="0"/>
                  </a:lnTo>
                  <a:lnTo>
                    <a:pt x="295" y="3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18" name="Freeform 11"/>
            <p:cNvSpPr>
              <a:spLocks/>
            </p:cNvSpPr>
            <p:nvPr userDrawn="1"/>
          </p:nvSpPr>
          <p:spPr bwMode="auto">
            <a:xfrm>
              <a:off x="8629650" y="692150"/>
              <a:ext cx="104775" cy="128587"/>
            </a:xfrm>
            <a:custGeom>
              <a:avLst/>
              <a:gdLst>
                <a:gd name="T0" fmla="*/ 295 w 295"/>
                <a:gd name="T1" fmla="*/ 339 h 363"/>
                <a:gd name="T2" fmla="*/ 271 w 295"/>
                <a:gd name="T3" fmla="*/ 363 h 363"/>
                <a:gd name="T4" fmla="*/ 219 w 295"/>
                <a:gd name="T5" fmla="*/ 363 h 363"/>
                <a:gd name="T6" fmla="*/ 191 w 295"/>
                <a:gd name="T7" fmla="*/ 343 h 363"/>
                <a:gd name="T8" fmla="*/ 89 w 295"/>
                <a:gd name="T9" fmla="*/ 121 h 363"/>
                <a:gd name="T10" fmla="*/ 68 w 295"/>
                <a:gd name="T11" fmla="*/ 67 h 363"/>
                <a:gd name="T12" fmla="*/ 62 w 295"/>
                <a:gd name="T13" fmla="*/ 67 h 363"/>
                <a:gd name="T14" fmla="*/ 65 w 295"/>
                <a:gd name="T15" fmla="*/ 121 h 363"/>
                <a:gd name="T16" fmla="*/ 65 w 295"/>
                <a:gd name="T17" fmla="*/ 363 h 363"/>
                <a:gd name="T18" fmla="*/ 0 w 295"/>
                <a:gd name="T19" fmla="*/ 363 h 363"/>
                <a:gd name="T20" fmla="*/ 0 w 295"/>
                <a:gd name="T21" fmla="*/ 25 h 363"/>
                <a:gd name="T22" fmla="*/ 25 w 295"/>
                <a:gd name="T23" fmla="*/ 0 h 363"/>
                <a:gd name="T24" fmla="*/ 76 w 295"/>
                <a:gd name="T25" fmla="*/ 0 h 363"/>
                <a:gd name="T26" fmla="*/ 103 w 295"/>
                <a:gd name="T27" fmla="*/ 20 h 363"/>
                <a:gd name="T28" fmla="*/ 202 w 295"/>
                <a:gd name="T29" fmla="*/ 237 h 363"/>
                <a:gd name="T30" fmla="*/ 227 w 295"/>
                <a:gd name="T31" fmla="*/ 294 h 363"/>
                <a:gd name="T32" fmla="*/ 233 w 295"/>
                <a:gd name="T33" fmla="*/ 294 h 363"/>
                <a:gd name="T34" fmla="*/ 231 w 295"/>
                <a:gd name="T35" fmla="*/ 235 h 363"/>
                <a:gd name="T36" fmla="*/ 231 w 295"/>
                <a:gd name="T37" fmla="*/ 0 h 363"/>
                <a:gd name="T38" fmla="*/ 295 w 295"/>
                <a:gd name="T39" fmla="*/ 0 h 363"/>
                <a:gd name="T40" fmla="*/ 295 w 295"/>
                <a:gd name="T41" fmla="*/ 33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5" h="363">
                  <a:moveTo>
                    <a:pt x="295" y="339"/>
                  </a:moveTo>
                  <a:cubicBezTo>
                    <a:pt x="295" y="355"/>
                    <a:pt x="286" y="363"/>
                    <a:pt x="271" y="363"/>
                  </a:cubicBezTo>
                  <a:lnTo>
                    <a:pt x="219" y="363"/>
                  </a:lnTo>
                  <a:cubicBezTo>
                    <a:pt x="204" y="363"/>
                    <a:pt x="197" y="357"/>
                    <a:pt x="191" y="343"/>
                  </a:cubicBezTo>
                  <a:lnTo>
                    <a:pt x="89" y="121"/>
                  </a:lnTo>
                  <a:cubicBezTo>
                    <a:pt x="83" y="106"/>
                    <a:pt x="72" y="84"/>
                    <a:pt x="68" y="67"/>
                  </a:cubicBezTo>
                  <a:lnTo>
                    <a:pt x="62" y="67"/>
                  </a:lnTo>
                  <a:cubicBezTo>
                    <a:pt x="64" y="85"/>
                    <a:pt x="65" y="104"/>
                    <a:pt x="65" y="121"/>
                  </a:cubicBezTo>
                  <a:lnTo>
                    <a:pt x="65" y="363"/>
                  </a:lnTo>
                  <a:lnTo>
                    <a:pt x="0" y="363"/>
                  </a:lnTo>
                  <a:lnTo>
                    <a:pt x="0" y="25"/>
                  </a:lnTo>
                  <a:cubicBezTo>
                    <a:pt x="0" y="9"/>
                    <a:pt x="9" y="0"/>
                    <a:pt x="25" y="0"/>
                  </a:cubicBezTo>
                  <a:lnTo>
                    <a:pt x="76" y="0"/>
                  </a:lnTo>
                  <a:cubicBezTo>
                    <a:pt x="90" y="0"/>
                    <a:pt x="97" y="7"/>
                    <a:pt x="103" y="20"/>
                  </a:cubicBezTo>
                  <a:lnTo>
                    <a:pt x="202" y="237"/>
                  </a:lnTo>
                  <a:cubicBezTo>
                    <a:pt x="209" y="252"/>
                    <a:pt x="219" y="274"/>
                    <a:pt x="227" y="294"/>
                  </a:cubicBezTo>
                  <a:lnTo>
                    <a:pt x="233" y="294"/>
                  </a:lnTo>
                  <a:cubicBezTo>
                    <a:pt x="232" y="274"/>
                    <a:pt x="231" y="254"/>
                    <a:pt x="231" y="235"/>
                  </a:cubicBezTo>
                  <a:lnTo>
                    <a:pt x="231" y="0"/>
                  </a:lnTo>
                  <a:lnTo>
                    <a:pt x="295" y="0"/>
                  </a:lnTo>
                  <a:lnTo>
                    <a:pt x="295" y="3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19" name="Freeform 12"/>
            <p:cNvSpPr>
              <a:spLocks/>
            </p:cNvSpPr>
            <p:nvPr userDrawn="1"/>
          </p:nvSpPr>
          <p:spPr bwMode="auto">
            <a:xfrm>
              <a:off x="7081838" y="695058"/>
              <a:ext cx="95250" cy="130175"/>
            </a:xfrm>
            <a:custGeom>
              <a:avLst/>
              <a:gdLst>
                <a:gd name="T0" fmla="*/ 267 w 267"/>
                <a:gd name="T1" fmla="*/ 223 h 370"/>
                <a:gd name="T2" fmla="*/ 136 w 267"/>
                <a:gd name="T3" fmla="*/ 370 h 370"/>
                <a:gd name="T4" fmla="*/ 0 w 267"/>
                <a:gd name="T5" fmla="*/ 223 h 370"/>
                <a:gd name="T6" fmla="*/ 0 w 267"/>
                <a:gd name="T7" fmla="*/ 0 h 370"/>
                <a:gd name="T8" fmla="*/ 53 w 267"/>
                <a:gd name="T9" fmla="*/ 0 h 370"/>
                <a:gd name="T10" fmla="*/ 53 w 267"/>
                <a:gd name="T11" fmla="*/ 223 h 370"/>
                <a:gd name="T12" fmla="*/ 134 w 267"/>
                <a:gd name="T13" fmla="*/ 323 h 370"/>
                <a:gd name="T14" fmla="*/ 215 w 267"/>
                <a:gd name="T15" fmla="*/ 223 h 370"/>
                <a:gd name="T16" fmla="*/ 215 w 267"/>
                <a:gd name="T17" fmla="*/ 0 h 370"/>
                <a:gd name="T18" fmla="*/ 267 w 267"/>
                <a:gd name="T19" fmla="*/ 0 h 370"/>
                <a:gd name="T20" fmla="*/ 267 w 267"/>
                <a:gd name="T21" fmla="*/ 22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 h="370">
                  <a:moveTo>
                    <a:pt x="267" y="223"/>
                  </a:moveTo>
                  <a:cubicBezTo>
                    <a:pt x="267" y="330"/>
                    <a:pt x="232" y="370"/>
                    <a:pt x="136" y="370"/>
                  </a:cubicBezTo>
                  <a:cubicBezTo>
                    <a:pt x="36" y="370"/>
                    <a:pt x="0" y="330"/>
                    <a:pt x="0" y="223"/>
                  </a:cubicBezTo>
                  <a:lnTo>
                    <a:pt x="0" y="0"/>
                  </a:lnTo>
                  <a:lnTo>
                    <a:pt x="53" y="0"/>
                  </a:lnTo>
                  <a:lnTo>
                    <a:pt x="53" y="223"/>
                  </a:lnTo>
                  <a:cubicBezTo>
                    <a:pt x="53" y="298"/>
                    <a:pt x="73" y="323"/>
                    <a:pt x="134" y="323"/>
                  </a:cubicBezTo>
                  <a:cubicBezTo>
                    <a:pt x="193" y="323"/>
                    <a:pt x="215" y="298"/>
                    <a:pt x="215" y="223"/>
                  </a:cubicBezTo>
                  <a:lnTo>
                    <a:pt x="215" y="0"/>
                  </a:lnTo>
                  <a:lnTo>
                    <a:pt x="267" y="0"/>
                  </a:lnTo>
                  <a:lnTo>
                    <a:pt x="267" y="223"/>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0" name="Freeform 13"/>
            <p:cNvSpPr>
              <a:spLocks/>
            </p:cNvSpPr>
            <p:nvPr userDrawn="1"/>
          </p:nvSpPr>
          <p:spPr bwMode="auto">
            <a:xfrm>
              <a:off x="7207250" y="695058"/>
              <a:ext cx="101600" cy="128587"/>
            </a:xfrm>
            <a:custGeom>
              <a:avLst/>
              <a:gdLst>
                <a:gd name="T0" fmla="*/ 284 w 284"/>
                <a:gd name="T1" fmla="*/ 343 h 363"/>
                <a:gd name="T2" fmla="*/ 265 w 284"/>
                <a:gd name="T3" fmla="*/ 363 h 363"/>
                <a:gd name="T4" fmla="*/ 215 w 284"/>
                <a:gd name="T5" fmla="*/ 363 h 363"/>
                <a:gd name="T6" fmla="*/ 192 w 284"/>
                <a:gd name="T7" fmla="*/ 347 h 363"/>
                <a:gd name="T8" fmla="*/ 79 w 284"/>
                <a:gd name="T9" fmla="*/ 100 h 363"/>
                <a:gd name="T10" fmla="*/ 57 w 284"/>
                <a:gd name="T11" fmla="*/ 49 h 363"/>
                <a:gd name="T12" fmla="*/ 50 w 284"/>
                <a:gd name="T13" fmla="*/ 49 h 363"/>
                <a:gd name="T14" fmla="*/ 53 w 284"/>
                <a:gd name="T15" fmla="*/ 100 h 363"/>
                <a:gd name="T16" fmla="*/ 53 w 284"/>
                <a:gd name="T17" fmla="*/ 363 h 363"/>
                <a:gd name="T18" fmla="*/ 0 w 284"/>
                <a:gd name="T19" fmla="*/ 363 h 363"/>
                <a:gd name="T20" fmla="*/ 0 w 284"/>
                <a:gd name="T21" fmla="*/ 21 h 363"/>
                <a:gd name="T22" fmla="*/ 20 w 284"/>
                <a:gd name="T23" fmla="*/ 0 h 363"/>
                <a:gd name="T24" fmla="*/ 68 w 284"/>
                <a:gd name="T25" fmla="*/ 0 h 363"/>
                <a:gd name="T26" fmla="*/ 92 w 284"/>
                <a:gd name="T27" fmla="*/ 17 h 363"/>
                <a:gd name="T28" fmla="*/ 202 w 284"/>
                <a:gd name="T29" fmla="*/ 257 h 363"/>
                <a:gd name="T30" fmla="*/ 227 w 284"/>
                <a:gd name="T31" fmla="*/ 312 h 363"/>
                <a:gd name="T32" fmla="*/ 235 w 284"/>
                <a:gd name="T33" fmla="*/ 312 h 363"/>
                <a:gd name="T34" fmla="*/ 232 w 284"/>
                <a:gd name="T35" fmla="*/ 255 h 363"/>
                <a:gd name="T36" fmla="*/ 232 w 284"/>
                <a:gd name="T37" fmla="*/ 0 h 363"/>
                <a:gd name="T38" fmla="*/ 284 w 284"/>
                <a:gd name="T39" fmla="*/ 0 h 363"/>
                <a:gd name="T40" fmla="*/ 284 w 284"/>
                <a:gd name="T41" fmla="*/ 34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4" h="363">
                  <a:moveTo>
                    <a:pt x="284" y="343"/>
                  </a:moveTo>
                  <a:cubicBezTo>
                    <a:pt x="284" y="356"/>
                    <a:pt x="277" y="363"/>
                    <a:pt x="265" y="363"/>
                  </a:cubicBezTo>
                  <a:lnTo>
                    <a:pt x="215" y="363"/>
                  </a:lnTo>
                  <a:cubicBezTo>
                    <a:pt x="203" y="363"/>
                    <a:pt x="197" y="358"/>
                    <a:pt x="192" y="347"/>
                  </a:cubicBezTo>
                  <a:lnTo>
                    <a:pt x="79" y="100"/>
                  </a:lnTo>
                  <a:cubicBezTo>
                    <a:pt x="73" y="86"/>
                    <a:pt x="62" y="64"/>
                    <a:pt x="57" y="49"/>
                  </a:cubicBezTo>
                  <a:lnTo>
                    <a:pt x="50" y="49"/>
                  </a:lnTo>
                  <a:cubicBezTo>
                    <a:pt x="52" y="66"/>
                    <a:pt x="53" y="83"/>
                    <a:pt x="53" y="100"/>
                  </a:cubicBezTo>
                  <a:lnTo>
                    <a:pt x="53" y="363"/>
                  </a:lnTo>
                  <a:lnTo>
                    <a:pt x="0" y="363"/>
                  </a:lnTo>
                  <a:lnTo>
                    <a:pt x="0" y="21"/>
                  </a:lnTo>
                  <a:cubicBezTo>
                    <a:pt x="0" y="7"/>
                    <a:pt x="7" y="0"/>
                    <a:pt x="20" y="0"/>
                  </a:cubicBezTo>
                  <a:lnTo>
                    <a:pt x="68" y="0"/>
                  </a:lnTo>
                  <a:cubicBezTo>
                    <a:pt x="80" y="0"/>
                    <a:pt x="86" y="6"/>
                    <a:pt x="92" y="17"/>
                  </a:cubicBezTo>
                  <a:lnTo>
                    <a:pt x="202" y="257"/>
                  </a:lnTo>
                  <a:cubicBezTo>
                    <a:pt x="208" y="272"/>
                    <a:pt x="219" y="293"/>
                    <a:pt x="227" y="312"/>
                  </a:cubicBezTo>
                  <a:lnTo>
                    <a:pt x="235" y="312"/>
                  </a:lnTo>
                  <a:cubicBezTo>
                    <a:pt x="233" y="293"/>
                    <a:pt x="232" y="274"/>
                    <a:pt x="232" y="255"/>
                  </a:cubicBezTo>
                  <a:lnTo>
                    <a:pt x="232" y="0"/>
                  </a:lnTo>
                  <a:lnTo>
                    <a:pt x="284" y="0"/>
                  </a:lnTo>
                  <a:lnTo>
                    <a:pt x="284" y="343"/>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1" name="Rectangle 14"/>
            <p:cNvSpPr>
              <a:spLocks noChangeArrowheads="1"/>
            </p:cNvSpPr>
            <p:nvPr userDrawn="1"/>
          </p:nvSpPr>
          <p:spPr bwMode="auto">
            <a:xfrm>
              <a:off x="7340600" y="695058"/>
              <a:ext cx="19050" cy="128587"/>
            </a:xfrm>
            <a:prstGeom prst="rect">
              <a:avLst/>
            </a:pr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2" name="Freeform 15"/>
            <p:cNvSpPr>
              <a:spLocks/>
            </p:cNvSpPr>
            <p:nvPr userDrawn="1"/>
          </p:nvSpPr>
          <p:spPr bwMode="auto">
            <a:xfrm>
              <a:off x="7378701" y="695058"/>
              <a:ext cx="109537" cy="128587"/>
            </a:xfrm>
            <a:custGeom>
              <a:avLst/>
              <a:gdLst>
                <a:gd name="T0" fmla="*/ 199 w 306"/>
                <a:gd name="T1" fmla="*/ 348 h 363"/>
                <a:gd name="T2" fmla="*/ 179 w 306"/>
                <a:gd name="T3" fmla="*/ 363 h 363"/>
                <a:gd name="T4" fmla="*/ 128 w 306"/>
                <a:gd name="T5" fmla="*/ 363 h 363"/>
                <a:gd name="T6" fmla="*/ 108 w 306"/>
                <a:gd name="T7" fmla="*/ 348 h 363"/>
                <a:gd name="T8" fmla="*/ 0 w 306"/>
                <a:gd name="T9" fmla="*/ 0 h 363"/>
                <a:gd name="T10" fmla="*/ 55 w 306"/>
                <a:gd name="T11" fmla="*/ 0 h 363"/>
                <a:gd name="T12" fmla="*/ 137 w 306"/>
                <a:gd name="T13" fmla="*/ 283 h 363"/>
                <a:gd name="T14" fmla="*/ 147 w 306"/>
                <a:gd name="T15" fmla="*/ 323 h 363"/>
                <a:gd name="T16" fmla="*/ 161 w 306"/>
                <a:gd name="T17" fmla="*/ 323 h 363"/>
                <a:gd name="T18" fmla="*/ 171 w 306"/>
                <a:gd name="T19" fmla="*/ 283 h 363"/>
                <a:gd name="T20" fmla="*/ 252 w 306"/>
                <a:gd name="T21" fmla="*/ 0 h 363"/>
                <a:gd name="T22" fmla="*/ 306 w 306"/>
                <a:gd name="T23" fmla="*/ 0 h 363"/>
                <a:gd name="T24" fmla="*/ 199 w 306"/>
                <a:gd name="T25" fmla="*/ 348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6" h="363">
                  <a:moveTo>
                    <a:pt x="199" y="348"/>
                  </a:moveTo>
                  <a:cubicBezTo>
                    <a:pt x="197" y="357"/>
                    <a:pt x="189" y="363"/>
                    <a:pt x="179" y="363"/>
                  </a:cubicBezTo>
                  <a:lnTo>
                    <a:pt x="128" y="363"/>
                  </a:lnTo>
                  <a:cubicBezTo>
                    <a:pt x="118" y="363"/>
                    <a:pt x="110" y="357"/>
                    <a:pt x="108" y="348"/>
                  </a:cubicBezTo>
                  <a:lnTo>
                    <a:pt x="0" y="0"/>
                  </a:lnTo>
                  <a:lnTo>
                    <a:pt x="55" y="0"/>
                  </a:lnTo>
                  <a:lnTo>
                    <a:pt x="137" y="283"/>
                  </a:lnTo>
                  <a:cubicBezTo>
                    <a:pt x="140" y="296"/>
                    <a:pt x="143" y="310"/>
                    <a:pt x="147" y="323"/>
                  </a:cubicBezTo>
                  <a:lnTo>
                    <a:pt x="161" y="323"/>
                  </a:lnTo>
                  <a:cubicBezTo>
                    <a:pt x="163" y="310"/>
                    <a:pt x="167" y="296"/>
                    <a:pt x="171" y="283"/>
                  </a:cubicBezTo>
                  <a:lnTo>
                    <a:pt x="252" y="0"/>
                  </a:lnTo>
                  <a:lnTo>
                    <a:pt x="306" y="0"/>
                  </a:lnTo>
                  <a:lnTo>
                    <a:pt x="199" y="348"/>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3" name="Freeform 16"/>
            <p:cNvSpPr>
              <a:spLocks/>
            </p:cNvSpPr>
            <p:nvPr userDrawn="1"/>
          </p:nvSpPr>
          <p:spPr bwMode="auto">
            <a:xfrm>
              <a:off x="7505700" y="695058"/>
              <a:ext cx="80962" cy="128587"/>
            </a:xfrm>
            <a:custGeom>
              <a:avLst/>
              <a:gdLst>
                <a:gd name="T0" fmla="*/ 228 w 228"/>
                <a:gd name="T1" fmla="*/ 361 h 365"/>
                <a:gd name="T2" fmla="*/ 73 w 228"/>
                <a:gd name="T3" fmla="*/ 365 h 365"/>
                <a:gd name="T4" fmla="*/ 0 w 228"/>
                <a:gd name="T5" fmla="*/ 300 h 365"/>
                <a:gd name="T6" fmla="*/ 0 w 228"/>
                <a:gd name="T7" fmla="*/ 65 h 365"/>
                <a:gd name="T8" fmla="*/ 73 w 228"/>
                <a:gd name="T9" fmla="*/ 0 h 365"/>
                <a:gd name="T10" fmla="*/ 228 w 228"/>
                <a:gd name="T11" fmla="*/ 4 h 365"/>
                <a:gd name="T12" fmla="*/ 226 w 228"/>
                <a:gd name="T13" fmla="*/ 45 h 365"/>
                <a:gd name="T14" fmla="*/ 82 w 228"/>
                <a:gd name="T15" fmla="*/ 45 h 365"/>
                <a:gd name="T16" fmla="*/ 53 w 228"/>
                <a:gd name="T17" fmla="*/ 79 h 365"/>
                <a:gd name="T18" fmla="*/ 53 w 228"/>
                <a:gd name="T19" fmla="*/ 152 h 365"/>
                <a:gd name="T20" fmla="*/ 206 w 228"/>
                <a:gd name="T21" fmla="*/ 152 h 365"/>
                <a:gd name="T22" fmla="*/ 206 w 228"/>
                <a:gd name="T23" fmla="*/ 194 h 365"/>
                <a:gd name="T24" fmla="*/ 53 w 228"/>
                <a:gd name="T25" fmla="*/ 194 h 365"/>
                <a:gd name="T26" fmla="*/ 53 w 228"/>
                <a:gd name="T27" fmla="*/ 287 h 365"/>
                <a:gd name="T28" fmla="*/ 82 w 228"/>
                <a:gd name="T29" fmla="*/ 321 h 365"/>
                <a:gd name="T30" fmla="*/ 226 w 228"/>
                <a:gd name="T31" fmla="*/ 321 h 365"/>
                <a:gd name="T32" fmla="*/ 228 w 228"/>
                <a:gd name="T33" fmla="*/ 36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365">
                  <a:moveTo>
                    <a:pt x="228" y="361"/>
                  </a:moveTo>
                  <a:cubicBezTo>
                    <a:pt x="180" y="365"/>
                    <a:pt x="125" y="365"/>
                    <a:pt x="73" y="365"/>
                  </a:cubicBezTo>
                  <a:cubicBezTo>
                    <a:pt x="27" y="365"/>
                    <a:pt x="0" y="340"/>
                    <a:pt x="0" y="300"/>
                  </a:cubicBezTo>
                  <a:lnTo>
                    <a:pt x="0" y="65"/>
                  </a:lnTo>
                  <a:cubicBezTo>
                    <a:pt x="0" y="25"/>
                    <a:pt x="28" y="0"/>
                    <a:pt x="73" y="0"/>
                  </a:cubicBezTo>
                  <a:cubicBezTo>
                    <a:pt x="125" y="0"/>
                    <a:pt x="180" y="0"/>
                    <a:pt x="228" y="4"/>
                  </a:cubicBezTo>
                  <a:lnTo>
                    <a:pt x="226" y="45"/>
                  </a:lnTo>
                  <a:lnTo>
                    <a:pt x="82" y="45"/>
                  </a:lnTo>
                  <a:cubicBezTo>
                    <a:pt x="61" y="45"/>
                    <a:pt x="53" y="54"/>
                    <a:pt x="53" y="79"/>
                  </a:cubicBezTo>
                  <a:lnTo>
                    <a:pt x="53" y="152"/>
                  </a:lnTo>
                  <a:lnTo>
                    <a:pt x="206" y="152"/>
                  </a:lnTo>
                  <a:lnTo>
                    <a:pt x="206" y="194"/>
                  </a:lnTo>
                  <a:lnTo>
                    <a:pt x="53" y="194"/>
                  </a:lnTo>
                  <a:lnTo>
                    <a:pt x="53" y="287"/>
                  </a:lnTo>
                  <a:cubicBezTo>
                    <a:pt x="53" y="312"/>
                    <a:pt x="61" y="321"/>
                    <a:pt x="82" y="321"/>
                  </a:cubicBezTo>
                  <a:lnTo>
                    <a:pt x="226" y="321"/>
                  </a:lnTo>
                  <a:lnTo>
                    <a:pt x="228" y="361"/>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4" name="Freeform 17"/>
            <p:cNvSpPr>
              <a:spLocks noEditPoints="1"/>
            </p:cNvSpPr>
            <p:nvPr userDrawn="1"/>
          </p:nvSpPr>
          <p:spPr bwMode="auto">
            <a:xfrm>
              <a:off x="7612063" y="693471"/>
              <a:ext cx="92075" cy="130175"/>
            </a:xfrm>
            <a:custGeom>
              <a:avLst/>
              <a:gdLst>
                <a:gd name="T0" fmla="*/ 126 w 260"/>
                <a:gd name="T1" fmla="*/ 173 h 367"/>
                <a:gd name="T2" fmla="*/ 194 w 260"/>
                <a:gd name="T3" fmla="*/ 108 h 367"/>
                <a:gd name="T4" fmla="*/ 126 w 260"/>
                <a:gd name="T5" fmla="*/ 45 h 367"/>
                <a:gd name="T6" fmla="*/ 52 w 260"/>
                <a:gd name="T7" fmla="*/ 45 h 367"/>
                <a:gd name="T8" fmla="*/ 52 w 260"/>
                <a:gd name="T9" fmla="*/ 173 h 367"/>
                <a:gd name="T10" fmla="*/ 126 w 260"/>
                <a:gd name="T11" fmla="*/ 173 h 367"/>
                <a:gd name="T12" fmla="*/ 204 w 260"/>
                <a:gd name="T13" fmla="*/ 367 h 367"/>
                <a:gd name="T14" fmla="*/ 173 w 260"/>
                <a:gd name="T15" fmla="*/ 254 h 367"/>
                <a:gd name="T16" fmla="*/ 127 w 260"/>
                <a:gd name="T17" fmla="*/ 218 h 367"/>
                <a:gd name="T18" fmla="*/ 52 w 260"/>
                <a:gd name="T19" fmla="*/ 217 h 367"/>
                <a:gd name="T20" fmla="*/ 52 w 260"/>
                <a:gd name="T21" fmla="*/ 367 h 367"/>
                <a:gd name="T22" fmla="*/ 0 w 260"/>
                <a:gd name="T23" fmla="*/ 367 h 367"/>
                <a:gd name="T24" fmla="*/ 0 w 260"/>
                <a:gd name="T25" fmla="*/ 4 h 367"/>
                <a:gd name="T26" fmla="*/ 127 w 260"/>
                <a:gd name="T27" fmla="*/ 0 h 367"/>
                <a:gd name="T28" fmla="*/ 247 w 260"/>
                <a:gd name="T29" fmla="*/ 105 h 367"/>
                <a:gd name="T30" fmla="*/ 180 w 260"/>
                <a:gd name="T31" fmla="*/ 197 h 367"/>
                <a:gd name="T32" fmla="*/ 180 w 260"/>
                <a:gd name="T33" fmla="*/ 200 h 367"/>
                <a:gd name="T34" fmla="*/ 226 w 260"/>
                <a:gd name="T35" fmla="*/ 252 h 367"/>
                <a:gd name="T36" fmla="*/ 260 w 260"/>
                <a:gd name="T37" fmla="*/ 367 h 367"/>
                <a:gd name="T38" fmla="*/ 204 w 260"/>
                <a:gd name="T39" fmla="*/ 36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0" h="367">
                  <a:moveTo>
                    <a:pt x="126" y="173"/>
                  </a:moveTo>
                  <a:cubicBezTo>
                    <a:pt x="177" y="172"/>
                    <a:pt x="194" y="158"/>
                    <a:pt x="194" y="108"/>
                  </a:cubicBezTo>
                  <a:cubicBezTo>
                    <a:pt x="194" y="58"/>
                    <a:pt x="177" y="45"/>
                    <a:pt x="126" y="45"/>
                  </a:cubicBezTo>
                  <a:cubicBezTo>
                    <a:pt x="98" y="45"/>
                    <a:pt x="72" y="45"/>
                    <a:pt x="52" y="45"/>
                  </a:cubicBezTo>
                  <a:lnTo>
                    <a:pt x="52" y="173"/>
                  </a:lnTo>
                  <a:lnTo>
                    <a:pt x="126" y="173"/>
                  </a:lnTo>
                  <a:close/>
                  <a:moveTo>
                    <a:pt x="204" y="367"/>
                  </a:moveTo>
                  <a:lnTo>
                    <a:pt x="173" y="254"/>
                  </a:lnTo>
                  <a:cubicBezTo>
                    <a:pt x="164" y="228"/>
                    <a:pt x="150" y="218"/>
                    <a:pt x="127" y="218"/>
                  </a:cubicBezTo>
                  <a:lnTo>
                    <a:pt x="52" y="217"/>
                  </a:lnTo>
                  <a:lnTo>
                    <a:pt x="52" y="367"/>
                  </a:lnTo>
                  <a:lnTo>
                    <a:pt x="0" y="367"/>
                  </a:lnTo>
                  <a:lnTo>
                    <a:pt x="0" y="4"/>
                  </a:lnTo>
                  <a:cubicBezTo>
                    <a:pt x="40" y="0"/>
                    <a:pt x="68" y="0"/>
                    <a:pt x="127" y="0"/>
                  </a:cubicBezTo>
                  <a:cubicBezTo>
                    <a:pt x="212" y="0"/>
                    <a:pt x="247" y="23"/>
                    <a:pt x="247" y="105"/>
                  </a:cubicBezTo>
                  <a:cubicBezTo>
                    <a:pt x="247" y="162"/>
                    <a:pt x="229" y="191"/>
                    <a:pt x="180" y="197"/>
                  </a:cubicBezTo>
                  <a:lnTo>
                    <a:pt x="180" y="200"/>
                  </a:lnTo>
                  <a:cubicBezTo>
                    <a:pt x="198" y="205"/>
                    <a:pt x="218" y="221"/>
                    <a:pt x="226" y="252"/>
                  </a:cubicBezTo>
                  <a:lnTo>
                    <a:pt x="260" y="367"/>
                  </a:lnTo>
                  <a:lnTo>
                    <a:pt x="204" y="367"/>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5" name="Freeform 18"/>
            <p:cNvSpPr>
              <a:spLocks/>
            </p:cNvSpPr>
            <p:nvPr userDrawn="1"/>
          </p:nvSpPr>
          <p:spPr bwMode="auto">
            <a:xfrm>
              <a:off x="7723188" y="691883"/>
              <a:ext cx="85725" cy="133350"/>
            </a:xfrm>
            <a:custGeom>
              <a:avLst/>
              <a:gdLst>
                <a:gd name="T0" fmla="*/ 229 w 243"/>
                <a:gd name="T1" fmla="*/ 11 h 375"/>
                <a:gd name="T2" fmla="*/ 226 w 243"/>
                <a:gd name="T3" fmla="*/ 49 h 375"/>
                <a:gd name="T4" fmla="*/ 122 w 243"/>
                <a:gd name="T5" fmla="*/ 47 h 375"/>
                <a:gd name="T6" fmla="*/ 53 w 243"/>
                <a:gd name="T7" fmla="*/ 97 h 375"/>
                <a:gd name="T8" fmla="*/ 97 w 243"/>
                <a:gd name="T9" fmla="*/ 152 h 375"/>
                <a:gd name="T10" fmla="*/ 169 w 243"/>
                <a:gd name="T11" fmla="*/ 172 h 375"/>
                <a:gd name="T12" fmla="*/ 243 w 243"/>
                <a:gd name="T13" fmla="*/ 276 h 375"/>
                <a:gd name="T14" fmla="*/ 119 w 243"/>
                <a:gd name="T15" fmla="*/ 375 h 375"/>
                <a:gd name="T16" fmla="*/ 5 w 243"/>
                <a:gd name="T17" fmla="*/ 365 h 375"/>
                <a:gd name="T18" fmla="*/ 9 w 243"/>
                <a:gd name="T19" fmla="*/ 326 h 375"/>
                <a:gd name="T20" fmla="*/ 120 w 243"/>
                <a:gd name="T21" fmla="*/ 329 h 375"/>
                <a:gd name="T22" fmla="*/ 189 w 243"/>
                <a:gd name="T23" fmla="*/ 275 h 375"/>
                <a:gd name="T24" fmla="*/ 146 w 243"/>
                <a:gd name="T25" fmla="*/ 219 h 375"/>
                <a:gd name="T26" fmla="*/ 72 w 243"/>
                <a:gd name="T27" fmla="*/ 199 h 375"/>
                <a:gd name="T28" fmla="*/ 0 w 243"/>
                <a:gd name="T29" fmla="*/ 96 h 375"/>
                <a:gd name="T30" fmla="*/ 120 w 243"/>
                <a:gd name="T31" fmla="*/ 0 h 375"/>
                <a:gd name="T32" fmla="*/ 229 w 243"/>
                <a:gd name="T33" fmla="*/ 1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3" h="375">
                  <a:moveTo>
                    <a:pt x="229" y="11"/>
                  </a:moveTo>
                  <a:lnTo>
                    <a:pt x="226" y="49"/>
                  </a:lnTo>
                  <a:cubicBezTo>
                    <a:pt x="195" y="48"/>
                    <a:pt x="156" y="47"/>
                    <a:pt x="122" y="47"/>
                  </a:cubicBezTo>
                  <a:cubicBezTo>
                    <a:pt x="72" y="47"/>
                    <a:pt x="53" y="49"/>
                    <a:pt x="53" y="97"/>
                  </a:cubicBezTo>
                  <a:cubicBezTo>
                    <a:pt x="53" y="135"/>
                    <a:pt x="67" y="145"/>
                    <a:pt x="97" y="152"/>
                  </a:cubicBezTo>
                  <a:lnTo>
                    <a:pt x="169" y="172"/>
                  </a:lnTo>
                  <a:cubicBezTo>
                    <a:pt x="225" y="188"/>
                    <a:pt x="243" y="221"/>
                    <a:pt x="243" y="276"/>
                  </a:cubicBezTo>
                  <a:cubicBezTo>
                    <a:pt x="243" y="359"/>
                    <a:pt x="206" y="375"/>
                    <a:pt x="119" y="375"/>
                  </a:cubicBezTo>
                  <a:cubicBezTo>
                    <a:pt x="96" y="375"/>
                    <a:pt x="56" y="374"/>
                    <a:pt x="5" y="365"/>
                  </a:cubicBezTo>
                  <a:lnTo>
                    <a:pt x="9" y="326"/>
                  </a:lnTo>
                  <a:cubicBezTo>
                    <a:pt x="75" y="328"/>
                    <a:pt x="93" y="329"/>
                    <a:pt x="120" y="329"/>
                  </a:cubicBezTo>
                  <a:cubicBezTo>
                    <a:pt x="173" y="328"/>
                    <a:pt x="189" y="320"/>
                    <a:pt x="189" y="275"/>
                  </a:cubicBezTo>
                  <a:cubicBezTo>
                    <a:pt x="189" y="236"/>
                    <a:pt x="175" y="227"/>
                    <a:pt x="146" y="219"/>
                  </a:cubicBezTo>
                  <a:lnTo>
                    <a:pt x="72" y="199"/>
                  </a:lnTo>
                  <a:cubicBezTo>
                    <a:pt x="19" y="184"/>
                    <a:pt x="0" y="151"/>
                    <a:pt x="0" y="96"/>
                  </a:cubicBezTo>
                  <a:cubicBezTo>
                    <a:pt x="0" y="12"/>
                    <a:pt x="38" y="0"/>
                    <a:pt x="120" y="0"/>
                  </a:cubicBezTo>
                  <a:cubicBezTo>
                    <a:pt x="154" y="0"/>
                    <a:pt x="192" y="2"/>
                    <a:pt x="229" y="11"/>
                  </a:cubicBez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6" name="Rectangle 19"/>
            <p:cNvSpPr>
              <a:spLocks noChangeArrowheads="1"/>
            </p:cNvSpPr>
            <p:nvPr userDrawn="1"/>
          </p:nvSpPr>
          <p:spPr bwMode="auto">
            <a:xfrm>
              <a:off x="7834312" y="695058"/>
              <a:ext cx="19050" cy="128587"/>
            </a:xfrm>
            <a:prstGeom prst="rect">
              <a:avLst/>
            </a:pr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7" name="Freeform 20"/>
            <p:cNvSpPr>
              <a:spLocks/>
            </p:cNvSpPr>
            <p:nvPr userDrawn="1"/>
          </p:nvSpPr>
          <p:spPr bwMode="auto">
            <a:xfrm>
              <a:off x="7872413" y="695058"/>
              <a:ext cx="101600" cy="128587"/>
            </a:xfrm>
            <a:custGeom>
              <a:avLst/>
              <a:gdLst>
                <a:gd name="T0" fmla="*/ 168 w 283"/>
                <a:gd name="T1" fmla="*/ 47 h 363"/>
                <a:gd name="T2" fmla="*/ 168 w 283"/>
                <a:gd name="T3" fmla="*/ 363 h 363"/>
                <a:gd name="T4" fmla="*/ 114 w 283"/>
                <a:gd name="T5" fmla="*/ 363 h 363"/>
                <a:gd name="T6" fmla="*/ 114 w 283"/>
                <a:gd name="T7" fmla="*/ 47 h 363"/>
                <a:gd name="T8" fmla="*/ 0 w 283"/>
                <a:gd name="T9" fmla="*/ 47 h 363"/>
                <a:gd name="T10" fmla="*/ 0 w 283"/>
                <a:gd name="T11" fmla="*/ 0 h 363"/>
                <a:gd name="T12" fmla="*/ 283 w 283"/>
                <a:gd name="T13" fmla="*/ 0 h 363"/>
                <a:gd name="T14" fmla="*/ 283 w 283"/>
                <a:gd name="T15" fmla="*/ 47 h 363"/>
                <a:gd name="T16" fmla="*/ 168 w 283"/>
                <a:gd name="T17" fmla="*/ 47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 h="363">
                  <a:moveTo>
                    <a:pt x="168" y="47"/>
                  </a:moveTo>
                  <a:lnTo>
                    <a:pt x="168" y="363"/>
                  </a:lnTo>
                  <a:lnTo>
                    <a:pt x="114" y="363"/>
                  </a:lnTo>
                  <a:lnTo>
                    <a:pt x="114" y="47"/>
                  </a:lnTo>
                  <a:lnTo>
                    <a:pt x="0" y="47"/>
                  </a:lnTo>
                  <a:lnTo>
                    <a:pt x="0" y="0"/>
                  </a:lnTo>
                  <a:lnTo>
                    <a:pt x="283" y="0"/>
                  </a:lnTo>
                  <a:lnTo>
                    <a:pt x="283" y="47"/>
                  </a:lnTo>
                  <a:lnTo>
                    <a:pt x="168" y="47"/>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8" name="Freeform 21"/>
            <p:cNvSpPr>
              <a:spLocks noEditPoints="1"/>
            </p:cNvSpPr>
            <p:nvPr userDrawn="1"/>
          </p:nvSpPr>
          <p:spPr bwMode="auto">
            <a:xfrm>
              <a:off x="7969250" y="660133"/>
              <a:ext cx="114299" cy="163512"/>
            </a:xfrm>
            <a:custGeom>
              <a:avLst/>
              <a:gdLst>
                <a:gd name="T0" fmla="*/ 199 w 321"/>
                <a:gd name="T1" fmla="*/ 57 h 459"/>
                <a:gd name="T2" fmla="*/ 185 w 321"/>
                <a:gd name="T3" fmla="*/ 43 h 459"/>
                <a:gd name="T4" fmla="*/ 185 w 321"/>
                <a:gd name="T5" fmla="*/ 14 h 459"/>
                <a:gd name="T6" fmla="*/ 199 w 321"/>
                <a:gd name="T7" fmla="*/ 0 h 459"/>
                <a:gd name="T8" fmla="*/ 215 w 321"/>
                <a:gd name="T9" fmla="*/ 0 h 459"/>
                <a:gd name="T10" fmla="*/ 230 w 321"/>
                <a:gd name="T11" fmla="*/ 14 h 459"/>
                <a:gd name="T12" fmla="*/ 230 w 321"/>
                <a:gd name="T13" fmla="*/ 43 h 459"/>
                <a:gd name="T14" fmla="*/ 215 w 321"/>
                <a:gd name="T15" fmla="*/ 57 h 459"/>
                <a:gd name="T16" fmla="*/ 199 w 321"/>
                <a:gd name="T17" fmla="*/ 57 h 459"/>
                <a:gd name="T18" fmla="*/ 176 w 321"/>
                <a:gd name="T19" fmla="*/ 166 h 459"/>
                <a:gd name="T20" fmla="*/ 167 w 321"/>
                <a:gd name="T21" fmla="*/ 137 h 459"/>
                <a:gd name="T22" fmla="*/ 153 w 321"/>
                <a:gd name="T23" fmla="*/ 137 h 459"/>
                <a:gd name="T24" fmla="*/ 144 w 321"/>
                <a:gd name="T25" fmla="*/ 166 h 459"/>
                <a:gd name="T26" fmla="*/ 102 w 321"/>
                <a:gd name="T27" fmla="*/ 304 h 459"/>
                <a:gd name="T28" fmla="*/ 218 w 321"/>
                <a:gd name="T29" fmla="*/ 304 h 459"/>
                <a:gd name="T30" fmla="*/ 176 w 321"/>
                <a:gd name="T31" fmla="*/ 166 h 459"/>
                <a:gd name="T32" fmla="*/ 105 w 321"/>
                <a:gd name="T33" fmla="*/ 57 h 459"/>
                <a:gd name="T34" fmla="*/ 92 w 321"/>
                <a:gd name="T35" fmla="*/ 43 h 459"/>
                <a:gd name="T36" fmla="*/ 92 w 321"/>
                <a:gd name="T37" fmla="*/ 14 h 459"/>
                <a:gd name="T38" fmla="*/ 105 w 321"/>
                <a:gd name="T39" fmla="*/ 0 h 459"/>
                <a:gd name="T40" fmla="*/ 122 w 321"/>
                <a:gd name="T41" fmla="*/ 0 h 459"/>
                <a:gd name="T42" fmla="*/ 136 w 321"/>
                <a:gd name="T43" fmla="*/ 14 h 459"/>
                <a:gd name="T44" fmla="*/ 136 w 321"/>
                <a:gd name="T45" fmla="*/ 43 h 459"/>
                <a:gd name="T46" fmla="*/ 122 w 321"/>
                <a:gd name="T47" fmla="*/ 57 h 459"/>
                <a:gd name="T48" fmla="*/ 105 w 321"/>
                <a:gd name="T49" fmla="*/ 57 h 459"/>
                <a:gd name="T50" fmla="*/ 88 w 321"/>
                <a:gd name="T51" fmla="*/ 350 h 459"/>
                <a:gd name="T52" fmla="*/ 54 w 321"/>
                <a:gd name="T53" fmla="*/ 459 h 459"/>
                <a:gd name="T54" fmla="*/ 0 w 321"/>
                <a:gd name="T55" fmla="*/ 459 h 459"/>
                <a:gd name="T56" fmla="*/ 114 w 321"/>
                <a:gd name="T57" fmla="*/ 110 h 459"/>
                <a:gd name="T58" fmla="*/ 133 w 321"/>
                <a:gd name="T59" fmla="*/ 96 h 459"/>
                <a:gd name="T60" fmla="*/ 187 w 321"/>
                <a:gd name="T61" fmla="*/ 96 h 459"/>
                <a:gd name="T62" fmla="*/ 206 w 321"/>
                <a:gd name="T63" fmla="*/ 110 h 459"/>
                <a:gd name="T64" fmla="*/ 321 w 321"/>
                <a:gd name="T65" fmla="*/ 459 h 459"/>
                <a:gd name="T66" fmla="*/ 266 w 321"/>
                <a:gd name="T67" fmla="*/ 459 h 459"/>
                <a:gd name="T68" fmla="*/ 233 w 321"/>
                <a:gd name="T69" fmla="*/ 350 h 459"/>
                <a:gd name="T70" fmla="*/ 88 w 321"/>
                <a:gd name="T71" fmla="*/ 35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1" h="459">
                  <a:moveTo>
                    <a:pt x="199" y="57"/>
                  </a:moveTo>
                  <a:cubicBezTo>
                    <a:pt x="189" y="57"/>
                    <a:pt x="185" y="53"/>
                    <a:pt x="185" y="43"/>
                  </a:cubicBezTo>
                  <a:lnTo>
                    <a:pt x="185" y="14"/>
                  </a:lnTo>
                  <a:cubicBezTo>
                    <a:pt x="185" y="6"/>
                    <a:pt x="189" y="0"/>
                    <a:pt x="199" y="0"/>
                  </a:cubicBezTo>
                  <a:lnTo>
                    <a:pt x="215" y="0"/>
                  </a:lnTo>
                  <a:cubicBezTo>
                    <a:pt x="224" y="0"/>
                    <a:pt x="230" y="6"/>
                    <a:pt x="230" y="14"/>
                  </a:cubicBezTo>
                  <a:lnTo>
                    <a:pt x="230" y="43"/>
                  </a:lnTo>
                  <a:cubicBezTo>
                    <a:pt x="230" y="53"/>
                    <a:pt x="224" y="57"/>
                    <a:pt x="215" y="57"/>
                  </a:cubicBezTo>
                  <a:lnTo>
                    <a:pt x="199" y="57"/>
                  </a:lnTo>
                  <a:close/>
                  <a:moveTo>
                    <a:pt x="176" y="166"/>
                  </a:moveTo>
                  <a:cubicBezTo>
                    <a:pt x="173" y="157"/>
                    <a:pt x="170" y="146"/>
                    <a:pt x="167" y="137"/>
                  </a:cubicBezTo>
                  <a:lnTo>
                    <a:pt x="153" y="137"/>
                  </a:lnTo>
                  <a:cubicBezTo>
                    <a:pt x="150" y="146"/>
                    <a:pt x="147" y="157"/>
                    <a:pt x="144" y="166"/>
                  </a:cubicBezTo>
                  <a:lnTo>
                    <a:pt x="102" y="304"/>
                  </a:lnTo>
                  <a:lnTo>
                    <a:pt x="218" y="304"/>
                  </a:lnTo>
                  <a:lnTo>
                    <a:pt x="176" y="166"/>
                  </a:lnTo>
                  <a:close/>
                  <a:moveTo>
                    <a:pt x="105" y="57"/>
                  </a:moveTo>
                  <a:cubicBezTo>
                    <a:pt x="96" y="57"/>
                    <a:pt x="92" y="53"/>
                    <a:pt x="92" y="43"/>
                  </a:cubicBezTo>
                  <a:lnTo>
                    <a:pt x="92" y="14"/>
                  </a:lnTo>
                  <a:cubicBezTo>
                    <a:pt x="92" y="6"/>
                    <a:pt x="96" y="0"/>
                    <a:pt x="105" y="0"/>
                  </a:cubicBezTo>
                  <a:lnTo>
                    <a:pt x="122" y="0"/>
                  </a:lnTo>
                  <a:cubicBezTo>
                    <a:pt x="132" y="0"/>
                    <a:pt x="136" y="6"/>
                    <a:pt x="136" y="14"/>
                  </a:cubicBezTo>
                  <a:lnTo>
                    <a:pt x="136" y="43"/>
                  </a:lnTo>
                  <a:cubicBezTo>
                    <a:pt x="136" y="53"/>
                    <a:pt x="132" y="57"/>
                    <a:pt x="122" y="57"/>
                  </a:cubicBezTo>
                  <a:lnTo>
                    <a:pt x="105" y="57"/>
                  </a:lnTo>
                  <a:close/>
                  <a:moveTo>
                    <a:pt x="88" y="350"/>
                  </a:moveTo>
                  <a:lnTo>
                    <a:pt x="54" y="459"/>
                  </a:lnTo>
                  <a:lnTo>
                    <a:pt x="0" y="459"/>
                  </a:lnTo>
                  <a:lnTo>
                    <a:pt x="114" y="110"/>
                  </a:lnTo>
                  <a:cubicBezTo>
                    <a:pt x="116" y="102"/>
                    <a:pt x="124" y="96"/>
                    <a:pt x="133" y="96"/>
                  </a:cubicBezTo>
                  <a:lnTo>
                    <a:pt x="187" y="96"/>
                  </a:lnTo>
                  <a:cubicBezTo>
                    <a:pt x="196" y="96"/>
                    <a:pt x="204" y="102"/>
                    <a:pt x="206" y="110"/>
                  </a:cubicBezTo>
                  <a:lnTo>
                    <a:pt x="321" y="459"/>
                  </a:lnTo>
                  <a:lnTo>
                    <a:pt x="266" y="459"/>
                  </a:lnTo>
                  <a:lnTo>
                    <a:pt x="233" y="350"/>
                  </a:lnTo>
                  <a:lnTo>
                    <a:pt x="88" y="350"/>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9" name="Freeform 22"/>
            <p:cNvSpPr>
              <a:spLocks/>
            </p:cNvSpPr>
            <p:nvPr userDrawn="1"/>
          </p:nvSpPr>
          <p:spPr bwMode="auto">
            <a:xfrm>
              <a:off x="8078788" y="695058"/>
              <a:ext cx="100012" cy="128587"/>
            </a:xfrm>
            <a:custGeom>
              <a:avLst/>
              <a:gdLst>
                <a:gd name="T0" fmla="*/ 167 w 282"/>
                <a:gd name="T1" fmla="*/ 47 h 363"/>
                <a:gd name="T2" fmla="*/ 167 w 282"/>
                <a:gd name="T3" fmla="*/ 363 h 363"/>
                <a:gd name="T4" fmla="*/ 114 w 282"/>
                <a:gd name="T5" fmla="*/ 363 h 363"/>
                <a:gd name="T6" fmla="*/ 114 w 282"/>
                <a:gd name="T7" fmla="*/ 47 h 363"/>
                <a:gd name="T8" fmla="*/ 0 w 282"/>
                <a:gd name="T9" fmla="*/ 47 h 363"/>
                <a:gd name="T10" fmla="*/ 0 w 282"/>
                <a:gd name="T11" fmla="*/ 0 h 363"/>
                <a:gd name="T12" fmla="*/ 282 w 282"/>
                <a:gd name="T13" fmla="*/ 0 h 363"/>
                <a:gd name="T14" fmla="*/ 282 w 282"/>
                <a:gd name="T15" fmla="*/ 47 h 363"/>
                <a:gd name="T16" fmla="*/ 167 w 282"/>
                <a:gd name="T17" fmla="*/ 47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363">
                  <a:moveTo>
                    <a:pt x="167" y="47"/>
                  </a:moveTo>
                  <a:lnTo>
                    <a:pt x="167" y="363"/>
                  </a:lnTo>
                  <a:lnTo>
                    <a:pt x="114" y="363"/>
                  </a:lnTo>
                  <a:lnTo>
                    <a:pt x="114" y="47"/>
                  </a:lnTo>
                  <a:lnTo>
                    <a:pt x="0" y="47"/>
                  </a:lnTo>
                  <a:lnTo>
                    <a:pt x="0" y="0"/>
                  </a:lnTo>
                  <a:lnTo>
                    <a:pt x="282" y="0"/>
                  </a:lnTo>
                  <a:lnTo>
                    <a:pt x="282" y="47"/>
                  </a:lnTo>
                  <a:lnTo>
                    <a:pt x="167" y="47"/>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grpSp>
    </p:spTree>
    <p:extLst>
      <p:ext uri="{BB962C8B-B14F-4D97-AF65-F5344CB8AC3E}">
        <p14:creationId xmlns:p14="http://schemas.microsoft.com/office/powerpoint/2010/main" val="37003872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381614" y="1618335"/>
            <a:ext cx="5523886" cy="4382316"/>
          </a:xfrm>
        </p:spPr>
        <p:txBody>
          <a:bodyPr/>
          <a:lstStyle>
            <a:lvl1pPr>
              <a:defRPr sz="2645"/>
            </a:lvl1pPr>
            <a:lvl2pPr>
              <a:defRPr sz="2645"/>
            </a:lvl2pPr>
            <a:lvl3pPr>
              <a:defRPr sz="2645"/>
            </a:lvl3pPr>
            <a:lvl4pPr>
              <a:defRPr sz="2645"/>
            </a:lvl4pPr>
            <a:lvl5pPr>
              <a:defRPr sz="2645"/>
            </a:lvl5pPr>
            <a:lvl6pPr>
              <a:defRPr sz="2381"/>
            </a:lvl6pPr>
            <a:lvl7pPr>
              <a:defRPr sz="2381"/>
            </a:lvl7pPr>
            <a:lvl8pPr>
              <a:defRPr sz="2381"/>
            </a:lvl8pPr>
            <a:lvl9pPr>
              <a:defRPr sz="2381"/>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p:cNvSpPr>
            <a:spLocks noGrp="1"/>
          </p:cNvSpPr>
          <p:nvPr>
            <p:ph sz="half" idx="2"/>
          </p:nvPr>
        </p:nvSpPr>
        <p:spPr>
          <a:xfrm>
            <a:off x="6286499" y="1619806"/>
            <a:ext cx="5523886" cy="4380845"/>
          </a:xfrm>
        </p:spPr>
        <p:txBody>
          <a:bodyPr/>
          <a:lstStyle>
            <a:lvl1pPr>
              <a:defRPr sz="2645"/>
            </a:lvl1pPr>
            <a:lvl2pPr>
              <a:defRPr sz="2645"/>
            </a:lvl2pPr>
            <a:lvl3pPr>
              <a:defRPr sz="2645"/>
            </a:lvl3pPr>
            <a:lvl4pPr>
              <a:defRPr sz="2645"/>
            </a:lvl4pPr>
            <a:lvl5pPr>
              <a:defRPr sz="2645"/>
            </a:lvl5pPr>
            <a:lvl6pPr>
              <a:defRPr sz="2381"/>
            </a:lvl6pPr>
            <a:lvl7pPr>
              <a:defRPr sz="2381"/>
            </a:lvl7pPr>
            <a:lvl8pPr>
              <a:defRPr sz="2381"/>
            </a:lvl8pPr>
            <a:lvl9pPr>
              <a:defRPr sz="2381"/>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4"/>
          <p:cNvSpPr>
            <a:spLocks noGrp="1"/>
          </p:cNvSpPr>
          <p:nvPr>
            <p:ph type="dt" sz="half" idx="10"/>
          </p:nvPr>
        </p:nvSpPr>
        <p:spPr/>
        <p:txBody>
          <a:bodyPr/>
          <a:lstStyle/>
          <a:p>
            <a:fld id="{61096945-DEE7-42CA-A7F6-7A787A913A4A}" type="datetime1">
              <a:rPr lang="de-DE" smtClean="0"/>
              <a:t>04.09.25</a:t>
            </a:fld>
            <a:endParaRPr lang="de-DE"/>
          </a:p>
        </p:txBody>
      </p:sp>
      <p:sp>
        <p:nvSpPr>
          <p:cNvPr id="6" name="Fußzeilenplatzhalter 5"/>
          <p:cNvSpPr>
            <a:spLocks noGrp="1"/>
          </p:cNvSpPr>
          <p:nvPr>
            <p:ph type="ftr" sz="quarter" idx="11"/>
          </p:nvPr>
        </p:nvSpPr>
        <p:spPr/>
        <p:txBody>
          <a:bodyPr/>
          <a:lstStyle/>
          <a:p>
            <a:r>
              <a:rPr lang="de-DE"/>
              <a:t>Second Presentation/Teodora Mihaljcic</a:t>
            </a:r>
          </a:p>
        </p:txBody>
      </p:sp>
      <p:sp>
        <p:nvSpPr>
          <p:cNvPr id="7" name="Foliennummernplatzhalter 6"/>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1695196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381614" y="1619382"/>
            <a:ext cx="5523886" cy="571415"/>
          </a:xfrm>
        </p:spPr>
        <p:txBody>
          <a:bodyPr wrap="none" anchor="ctr" anchorCtr="0"/>
          <a:lstStyle>
            <a:lvl1pPr marL="0" indent="0">
              <a:spcBef>
                <a:spcPts val="0"/>
              </a:spcBef>
              <a:spcAft>
                <a:spcPts val="0"/>
              </a:spcAft>
              <a:buNone/>
              <a:defRPr sz="3174" b="0" cap="all" baseline="0"/>
            </a:lvl1pPr>
            <a:lvl2pPr marL="604738" indent="0">
              <a:buNone/>
              <a:defRPr sz="2645" b="1"/>
            </a:lvl2pPr>
            <a:lvl3pPr marL="1209477" indent="0">
              <a:buNone/>
              <a:defRPr sz="2381" b="1"/>
            </a:lvl3pPr>
            <a:lvl4pPr marL="1814215" indent="0">
              <a:buNone/>
              <a:defRPr sz="2116" b="1"/>
            </a:lvl4pPr>
            <a:lvl5pPr marL="2418954" indent="0">
              <a:buNone/>
              <a:defRPr sz="2116" b="1"/>
            </a:lvl5pPr>
            <a:lvl6pPr marL="3023692" indent="0">
              <a:buNone/>
              <a:defRPr sz="2116" b="1"/>
            </a:lvl6pPr>
            <a:lvl7pPr marL="3628431" indent="0">
              <a:buNone/>
              <a:defRPr sz="2116" b="1"/>
            </a:lvl7pPr>
            <a:lvl8pPr marL="4233169" indent="0">
              <a:buNone/>
              <a:defRPr sz="2116" b="1"/>
            </a:lvl8pPr>
            <a:lvl9pPr marL="4837908" indent="0">
              <a:buNone/>
              <a:defRPr sz="2116" b="1"/>
            </a:lvl9pPr>
          </a:lstStyle>
          <a:p>
            <a:pPr lvl="0"/>
            <a:r>
              <a:rPr lang="de-DE"/>
              <a:t>Textmasterformat bearbeiten</a:t>
            </a:r>
          </a:p>
        </p:txBody>
      </p:sp>
      <p:sp>
        <p:nvSpPr>
          <p:cNvPr id="4" name="Inhaltsplatzhalter 3"/>
          <p:cNvSpPr>
            <a:spLocks noGrp="1"/>
          </p:cNvSpPr>
          <p:nvPr>
            <p:ph sz="half" idx="2"/>
          </p:nvPr>
        </p:nvSpPr>
        <p:spPr>
          <a:xfrm>
            <a:off x="380672" y="2380665"/>
            <a:ext cx="5524827" cy="3619985"/>
          </a:xfrm>
        </p:spPr>
        <p:txBody>
          <a:bodyPr/>
          <a:lstStyle>
            <a:lvl1pPr>
              <a:defRPr sz="2645"/>
            </a:lvl1pPr>
            <a:lvl2pPr>
              <a:defRPr sz="2645"/>
            </a:lvl2pPr>
            <a:lvl3pPr>
              <a:defRPr sz="2645"/>
            </a:lvl3pPr>
            <a:lvl4pPr>
              <a:defRPr sz="2645"/>
            </a:lvl4pPr>
            <a:lvl5pPr>
              <a:defRPr sz="2645"/>
            </a:lvl5pPr>
            <a:lvl6pPr>
              <a:defRPr sz="2116"/>
            </a:lvl6pPr>
            <a:lvl7pPr>
              <a:defRPr sz="2116"/>
            </a:lvl7pPr>
            <a:lvl8pPr>
              <a:defRPr sz="2116"/>
            </a:lvl8pPr>
            <a:lvl9pPr>
              <a:defRPr sz="2116"/>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6286170" y="1619382"/>
            <a:ext cx="5524829" cy="571415"/>
          </a:xfrm>
        </p:spPr>
        <p:txBody>
          <a:bodyPr wrap="none" anchor="ctr" anchorCtr="0"/>
          <a:lstStyle>
            <a:lvl1pPr marL="0" indent="0">
              <a:spcBef>
                <a:spcPts val="0"/>
              </a:spcBef>
              <a:spcAft>
                <a:spcPts val="0"/>
              </a:spcAft>
              <a:buNone/>
              <a:defRPr sz="3174" b="0" cap="all" baseline="0"/>
            </a:lvl1pPr>
            <a:lvl2pPr marL="604738" indent="0">
              <a:buNone/>
              <a:defRPr sz="2645" b="1"/>
            </a:lvl2pPr>
            <a:lvl3pPr marL="1209477" indent="0">
              <a:buNone/>
              <a:defRPr sz="2381" b="1"/>
            </a:lvl3pPr>
            <a:lvl4pPr marL="1814215" indent="0">
              <a:buNone/>
              <a:defRPr sz="2116" b="1"/>
            </a:lvl4pPr>
            <a:lvl5pPr marL="2418954" indent="0">
              <a:buNone/>
              <a:defRPr sz="2116" b="1"/>
            </a:lvl5pPr>
            <a:lvl6pPr marL="3023692" indent="0">
              <a:buNone/>
              <a:defRPr sz="2116" b="1"/>
            </a:lvl6pPr>
            <a:lvl7pPr marL="3628431" indent="0">
              <a:buNone/>
              <a:defRPr sz="2116" b="1"/>
            </a:lvl7pPr>
            <a:lvl8pPr marL="4233169" indent="0">
              <a:buNone/>
              <a:defRPr sz="2116" b="1"/>
            </a:lvl8pPr>
            <a:lvl9pPr marL="4837908" indent="0">
              <a:buNone/>
              <a:defRPr sz="2116" b="1"/>
            </a:lvl9pPr>
          </a:lstStyle>
          <a:p>
            <a:pPr lvl="0"/>
            <a:r>
              <a:rPr lang="de-DE"/>
              <a:t>Textmasterformat bearbeiten</a:t>
            </a:r>
          </a:p>
        </p:txBody>
      </p:sp>
      <p:sp>
        <p:nvSpPr>
          <p:cNvPr id="6" name="Inhaltsplatzhalter 5"/>
          <p:cNvSpPr>
            <a:spLocks noGrp="1"/>
          </p:cNvSpPr>
          <p:nvPr>
            <p:ph sz="quarter" idx="4"/>
          </p:nvPr>
        </p:nvSpPr>
        <p:spPr>
          <a:xfrm>
            <a:off x="6287113" y="2381692"/>
            <a:ext cx="5523886" cy="3618959"/>
          </a:xfrm>
        </p:spPr>
        <p:txBody>
          <a:bodyPr/>
          <a:lstStyle>
            <a:lvl1pPr>
              <a:defRPr sz="2645"/>
            </a:lvl1pPr>
            <a:lvl2pPr>
              <a:defRPr sz="2645"/>
            </a:lvl2pPr>
            <a:lvl3pPr>
              <a:defRPr sz="2645"/>
            </a:lvl3pPr>
            <a:lvl4pPr>
              <a:defRPr sz="2645"/>
            </a:lvl4pPr>
            <a:lvl5pPr>
              <a:defRPr sz="2645"/>
            </a:lvl5pPr>
            <a:lvl6pPr>
              <a:defRPr sz="2116"/>
            </a:lvl6pPr>
            <a:lvl7pPr>
              <a:defRPr sz="2116"/>
            </a:lvl7pPr>
            <a:lvl8pPr>
              <a:defRPr sz="2116"/>
            </a:lvl8pPr>
            <a:lvl9pPr>
              <a:defRPr sz="2116"/>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Datumsplatzhalter 6"/>
          <p:cNvSpPr>
            <a:spLocks noGrp="1"/>
          </p:cNvSpPr>
          <p:nvPr>
            <p:ph type="dt" sz="half" idx="10"/>
          </p:nvPr>
        </p:nvSpPr>
        <p:spPr/>
        <p:txBody>
          <a:bodyPr/>
          <a:lstStyle/>
          <a:p>
            <a:fld id="{C7FF5324-D2BF-4E05-8FEF-D03B614CC7EE}" type="datetime1">
              <a:rPr lang="de-DE" smtClean="0"/>
              <a:t>04.09.25</a:t>
            </a:fld>
            <a:endParaRPr lang="de-DE"/>
          </a:p>
        </p:txBody>
      </p:sp>
      <p:sp>
        <p:nvSpPr>
          <p:cNvPr id="8" name="Fußzeilenplatzhalter 7"/>
          <p:cNvSpPr>
            <a:spLocks noGrp="1"/>
          </p:cNvSpPr>
          <p:nvPr>
            <p:ph type="ftr" sz="quarter" idx="11"/>
          </p:nvPr>
        </p:nvSpPr>
        <p:spPr/>
        <p:txBody>
          <a:bodyPr/>
          <a:lstStyle/>
          <a:p>
            <a:r>
              <a:rPr lang="de-DE"/>
              <a:t>Second Presentation/Teodora Mihaljcic</a:t>
            </a:r>
          </a:p>
        </p:txBody>
      </p:sp>
      <p:sp>
        <p:nvSpPr>
          <p:cNvPr id="9" name="Foliennummernplatzhalter 8"/>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4025481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Textplatzhalter 2"/>
          <p:cNvSpPr>
            <a:spLocks noGrp="1"/>
          </p:cNvSpPr>
          <p:nvPr>
            <p:ph type="body" sz="half" idx="1"/>
          </p:nvPr>
        </p:nvSpPr>
        <p:spPr>
          <a:xfrm>
            <a:off x="381000" y="1618335"/>
            <a:ext cx="2476225" cy="4382316"/>
          </a:xfrm>
        </p:spPr>
        <p:txBody>
          <a:bodyPr/>
          <a:lstStyle>
            <a:lvl1pPr marL="0" indent="0">
              <a:lnSpc>
                <a:spcPct val="100000"/>
              </a:lnSpc>
              <a:spcBef>
                <a:spcPts val="0"/>
              </a:spcBef>
              <a:spcAft>
                <a:spcPts val="556"/>
              </a:spcAft>
              <a:buNone/>
              <a:defRPr sz="1852"/>
            </a:lvl1pPr>
            <a:lvl2pPr marL="285703" indent="0">
              <a:buFont typeface="Arial" panose="020B0604020202020204" pitchFamily="34" charset="0"/>
              <a:buNone/>
              <a:defRPr sz="1852"/>
            </a:lvl2pPr>
            <a:lvl3pPr marL="571406" indent="0">
              <a:buNone/>
              <a:defRPr sz="1852"/>
            </a:lvl3pPr>
            <a:lvl4pPr marL="857110" indent="0">
              <a:buNone/>
              <a:defRPr sz="1852"/>
            </a:lvl4pPr>
            <a:lvl5pPr marL="1142813" indent="0">
              <a:buNone/>
              <a:defRPr sz="1852"/>
            </a:lvl5pPr>
          </a:lstStyle>
          <a:p>
            <a:pPr lvl="0"/>
            <a:r>
              <a:rPr lang="de-DE"/>
              <a:t>Textmasterformat bearbeiten</a:t>
            </a:r>
          </a:p>
        </p:txBody>
      </p:sp>
      <p:sp>
        <p:nvSpPr>
          <p:cNvPr id="4" name="Inhaltsplatzhalter 3"/>
          <p:cNvSpPr>
            <a:spLocks noGrp="1"/>
          </p:cNvSpPr>
          <p:nvPr>
            <p:ph sz="half" idx="2" hasCustomPrompt="1"/>
          </p:nvPr>
        </p:nvSpPr>
        <p:spPr>
          <a:xfrm>
            <a:off x="3238500" y="1618335"/>
            <a:ext cx="8572499" cy="4382316"/>
          </a:xfrm>
        </p:spPr>
        <p:txBody>
          <a:bodyPr/>
          <a:lstStyle>
            <a:lvl1pPr marL="0" indent="0">
              <a:buNone/>
              <a:defRPr/>
            </a:lvl1pPr>
          </a:lstStyle>
          <a:p>
            <a:pPr lvl="0"/>
            <a:r>
              <a:rPr lang="de-DE" dirty="0"/>
              <a:t> </a:t>
            </a:r>
          </a:p>
        </p:txBody>
      </p:sp>
      <p:sp>
        <p:nvSpPr>
          <p:cNvPr id="5" name="Datumsplatzhalter 4"/>
          <p:cNvSpPr>
            <a:spLocks noGrp="1"/>
          </p:cNvSpPr>
          <p:nvPr>
            <p:ph type="dt" sz="half" idx="10"/>
          </p:nvPr>
        </p:nvSpPr>
        <p:spPr/>
        <p:txBody>
          <a:bodyPr/>
          <a:lstStyle/>
          <a:p>
            <a:fld id="{7400227B-02DE-4C03-9A68-2F189A705C82}" type="datetime1">
              <a:rPr lang="de-DE" smtClean="0"/>
              <a:t>04.09.25</a:t>
            </a:fld>
            <a:endParaRPr lang="de-DE"/>
          </a:p>
        </p:txBody>
      </p:sp>
      <p:sp>
        <p:nvSpPr>
          <p:cNvPr id="6" name="Fußzeilenplatzhalter 5"/>
          <p:cNvSpPr>
            <a:spLocks noGrp="1"/>
          </p:cNvSpPr>
          <p:nvPr>
            <p:ph type="ftr" sz="quarter" idx="11"/>
          </p:nvPr>
        </p:nvSpPr>
        <p:spPr/>
        <p:txBody>
          <a:bodyPr/>
          <a:lstStyle/>
          <a:p>
            <a:r>
              <a:rPr lang="de-DE"/>
              <a:t>Second Presentation/Teodora Mihaljcic</a:t>
            </a:r>
          </a:p>
        </p:txBody>
      </p:sp>
      <p:sp>
        <p:nvSpPr>
          <p:cNvPr id="7" name="Foliennummernplatzhalter 6"/>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25763904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OverObj" preserve="1">
  <p:cSld name="Titel und Text über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Textplatzhalter 2"/>
          <p:cNvSpPr>
            <a:spLocks noGrp="1"/>
          </p:cNvSpPr>
          <p:nvPr>
            <p:ph type="body" sz="half" idx="1"/>
          </p:nvPr>
        </p:nvSpPr>
        <p:spPr>
          <a:xfrm>
            <a:off x="381000" y="1619319"/>
            <a:ext cx="11428729" cy="1143316"/>
          </a:xfrm>
        </p:spPr>
        <p:txBody>
          <a:bodyPr/>
          <a:lstStyle>
            <a:lvl1pPr marL="0" indent="0">
              <a:spcBef>
                <a:spcPts val="0"/>
              </a:spcBef>
              <a:spcAft>
                <a:spcPts val="556"/>
              </a:spcAft>
              <a:buNone/>
              <a:defRPr sz="1852"/>
            </a:lvl1pPr>
            <a:lvl2pPr marL="285703" indent="0">
              <a:buNone/>
              <a:defRPr sz="1852"/>
            </a:lvl2pPr>
            <a:lvl3pPr marL="571406" indent="0">
              <a:buNone/>
              <a:defRPr sz="1852"/>
            </a:lvl3pPr>
            <a:lvl4pPr marL="857110" indent="0">
              <a:buNone/>
              <a:defRPr sz="1852"/>
            </a:lvl4pPr>
            <a:lvl5pPr marL="1142813" indent="0">
              <a:buNone/>
              <a:defRPr sz="1852"/>
            </a:lvl5pPr>
          </a:lstStyle>
          <a:p>
            <a:pPr lvl="0"/>
            <a:r>
              <a:rPr lang="de-DE"/>
              <a:t>Textmasterformat bearbeiten</a:t>
            </a:r>
          </a:p>
        </p:txBody>
      </p:sp>
      <p:sp>
        <p:nvSpPr>
          <p:cNvPr id="4" name="Inhaltsplatzhalter 3"/>
          <p:cNvSpPr>
            <a:spLocks noGrp="1"/>
          </p:cNvSpPr>
          <p:nvPr>
            <p:ph sz="half" idx="2" hasCustomPrompt="1"/>
          </p:nvPr>
        </p:nvSpPr>
        <p:spPr>
          <a:xfrm>
            <a:off x="382270" y="3142879"/>
            <a:ext cx="11428729" cy="2857771"/>
          </a:xfrm>
        </p:spPr>
        <p:txBody>
          <a:bodyPr/>
          <a:lstStyle>
            <a:lvl1pPr marL="0" indent="0">
              <a:buNone/>
              <a:defRPr/>
            </a:lvl1pPr>
            <a:lvl2pPr marL="285703" indent="0">
              <a:buNone/>
              <a:defRPr/>
            </a:lvl2pPr>
            <a:lvl3pPr marL="571406" indent="0">
              <a:buNone/>
              <a:defRPr/>
            </a:lvl3pPr>
            <a:lvl4pPr marL="857110" indent="0">
              <a:buNone/>
              <a:defRPr/>
            </a:lvl4pPr>
            <a:lvl5pPr marL="1142813" indent="0">
              <a:buNone/>
              <a:defRPr/>
            </a:lvl5pPr>
          </a:lstStyle>
          <a:p>
            <a:pPr lvl="0"/>
            <a:r>
              <a:rPr lang="de-DE" dirty="0"/>
              <a:t> </a:t>
            </a:r>
          </a:p>
        </p:txBody>
      </p:sp>
      <p:sp>
        <p:nvSpPr>
          <p:cNvPr id="5" name="Datumsplatzhalter 4"/>
          <p:cNvSpPr>
            <a:spLocks noGrp="1"/>
          </p:cNvSpPr>
          <p:nvPr>
            <p:ph type="dt" sz="half" idx="10"/>
          </p:nvPr>
        </p:nvSpPr>
        <p:spPr/>
        <p:txBody>
          <a:bodyPr/>
          <a:lstStyle/>
          <a:p>
            <a:fld id="{ADB92B2F-33FA-49E5-86E7-16713407AC64}" type="datetime1">
              <a:rPr lang="de-DE" smtClean="0"/>
              <a:t>04.09.25</a:t>
            </a:fld>
            <a:endParaRPr lang="de-DE"/>
          </a:p>
        </p:txBody>
      </p:sp>
      <p:sp>
        <p:nvSpPr>
          <p:cNvPr id="6" name="Fußzeilenplatzhalter 5"/>
          <p:cNvSpPr>
            <a:spLocks noGrp="1"/>
          </p:cNvSpPr>
          <p:nvPr>
            <p:ph type="ftr" sz="quarter" idx="11"/>
          </p:nvPr>
        </p:nvSpPr>
        <p:spPr/>
        <p:txBody>
          <a:bodyPr/>
          <a:lstStyle/>
          <a:p>
            <a:r>
              <a:rPr lang="de-DE"/>
              <a:t>Second Presentation/Teodora Mihaljcic</a:t>
            </a:r>
          </a:p>
        </p:txBody>
      </p:sp>
      <p:sp>
        <p:nvSpPr>
          <p:cNvPr id="7" name="Foliennummernplatzhalter 6"/>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699588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verTx" preserve="1">
  <p:cSld name="Titel und Inhalt üb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sz="half" idx="1" hasCustomPrompt="1"/>
          </p:nvPr>
        </p:nvSpPr>
        <p:spPr>
          <a:xfrm>
            <a:off x="381000" y="1619319"/>
            <a:ext cx="11428729" cy="2857073"/>
          </a:xfrm>
        </p:spPr>
        <p:txBody>
          <a:bodyPr/>
          <a:lstStyle>
            <a:lvl1pPr marL="0" indent="0">
              <a:buNone/>
              <a:defRPr sz="1852"/>
            </a:lvl1pPr>
            <a:lvl2pPr marL="285703" indent="0">
              <a:buNone/>
              <a:defRPr sz="1852"/>
            </a:lvl2pPr>
            <a:lvl3pPr marL="571406" indent="0">
              <a:buNone/>
              <a:defRPr sz="1852"/>
            </a:lvl3pPr>
            <a:lvl4pPr marL="857110" indent="0">
              <a:buNone/>
              <a:defRPr sz="1852"/>
            </a:lvl4pPr>
            <a:lvl5pPr marL="1142813" indent="0">
              <a:buNone/>
              <a:defRPr sz="1852"/>
            </a:lvl5pPr>
          </a:lstStyle>
          <a:p>
            <a:pPr lvl="0"/>
            <a:r>
              <a:rPr lang="de-DE" dirty="0"/>
              <a:t> </a:t>
            </a:r>
          </a:p>
        </p:txBody>
      </p:sp>
      <p:sp>
        <p:nvSpPr>
          <p:cNvPr id="4" name="Textplatzhalter 3"/>
          <p:cNvSpPr>
            <a:spLocks noGrp="1"/>
          </p:cNvSpPr>
          <p:nvPr>
            <p:ph type="body" sz="half" idx="2"/>
          </p:nvPr>
        </p:nvSpPr>
        <p:spPr>
          <a:xfrm>
            <a:off x="381000" y="4857822"/>
            <a:ext cx="11428729" cy="1142829"/>
          </a:xfrm>
        </p:spPr>
        <p:txBody>
          <a:bodyPr/>
          <a:lstStyle>
            <a:lvl1pPr marL="0" indent="0">
              <a:spcBef>
                <a:spcPts val="0"/>
              </a:spcBef>
              <a:spcAft>
                <a:spcPts val="556"/>
              </a:spcAft>
              <a:buNone/>
              <a:defRPr sz="1852"/>
            </a:lvl1pPr>
            <a:lvl2pPr marL="285703" indent="0">
              <a:buNone/>
              <a:defRPr sz="1852"/>
            </a:lvl2pPr>
            <a:lvl3pPr marL="571406" indent="0">
              <a:buNone/>
              <a:defRPr sz="1852"/>
            </a:lvl3pPr>
            <a:lvl4pPr marL="857110" indent="0">
              <a:buNone/>
              <a:defRPr sz="1852"/>
            </a:lvl4pPr>
            <a:lvl5pPr marL="1142813" indent="0">
              <a:buNone/>
              <a:defRPr sz="1852"/>
            </a:lvl5pPr>
          </a:lstStyle>
          <a:p>
            <a:pPr lvl="0"/>
            <a:r>
              <a:rPr lang="de-DE"/>
              <a:t>Textmasterformat bearbeiten</a:t>
            </a:r>
          </a:p>
        </p:txBody>
      </p:sp>
      <p:sp>
        <p:nvSpPr>
          <p:cNvPr id="5" name="Datumsplatzhalter 4"/>
          <p:cNvSpPr>
            <a:spLocks noGrp="1"/>
          </p:cNvSpPr>
          <p:nvPr>
            <p:ph type="dt" sz="half" idx="10"/>
          </p:nvPr>
        </p:nvSpPr>
        <p:spPr/>
        <p:txBody>
          <a:bodyPr/>
          <a:lstStyle/>
          <a:p>
            <a:fld id="{E80095DE-4AF4-4E4B-9A44-8105BD2E356A}" type="datetime1">
              <a:rPr lang="de-DE" smtClean="0"/>
              <a:t>04.09.25</a:t>
            </a:fld>
            <a:endParaRPr lang="de-DE"/>
          </a:p>
        </p:txBody>
      </p:sp>
      <p:sp>
        <p:nvSpPr>
          <p:cNvPr id="6" name="Fußzeilenplatzhalter 5"/>
          <p:cNvSpPr>
            <a:spLocks noGrp="1"/>
          </p:cNvSpPr>
          <p:nvPr>
            <p:ph type="ftr" sz="quarter" idx="11"/>
          </p:nvPr>
        </p:nvSpPr>
        <p:spPr/>
        <p:txBody>
          <a:bodyPr/>
          <a:lstStyle/>
          <a:p>
            <a:r>
              <a:rPr lang="de-DE"/>
              <a:t>Second Presentation/Teodora Mihaljcic</a:t>
            </a:r>
          </a:p>
        </p:txBody>
      </p:sp>
      <p:sp>
        <p:nvSpPr>
          <p:cNvPr id="7" name="Foliennummernplatzhalter 6"/>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24415718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OverTx" preserve="1">
  <p:cSld name="Titel, zwei Inhalte üb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quarter" idx="1" hasCustomPrompt="1"/>
          </p:nvPr>
        </p:nvSpPr>
        <p:spPr>
          <a:xfrm>
            <a:off x="381000" y="1619636"/>
            <a:ext cx="5523886" cy="2857073"/>
          </a:xfrm>
        </p:spPr>
        <p:txBody>
          <a:bodyPr/>
          <a:lstStyle>
            <a:lvl1pPr marL="0" indent="0">
              <a:buNone/>
              <a:defRPr/>
            </a:lvl1pPr>
            <a:lvl2pPr marL="285703" indent="0">
              <a:buNone/>
              <a:defRPr/>
            </a:lvl2pPr>
            <a:lvl3pPr marL="571406" indent="0">
              <a:buNone/>
              <a:defRPr/>
            </a:lvl3pPr>
            <a:lvl4pPr marL="857110" indent="0">
              <a:buNone/>
              <a:defRPr/>
            </a:lvl4pPr>
            <a:lvl5pPr marL="1142813" indent="0">
              <a:buNone/>
              <a:defRPr/>
            </a:lvl5pPr>
          </a:lstStyle>
          <a:p>
            <a:pPr lvl="0"/>
            <a:r>
              <a:rPr lang="de-DE" dirty="0"/>
              <a:t> </a:t>
            </a:r>
          </a:p>
        </p:txBody>
      </p:sp>
      <p:sp>
        <p:nvSpPr>
          <p:cNvPr id="4" name="Inhaltsplatzhalter 3"/>
          <p:cNvSpPr>
            <a:spLocks noGrp="1"/>
          </p:cNvSpPr>
          <p:nvPr>
            <p:ph sz="quarter" idx="2" hasCustomPrompt="1"/>
          </p:nvPr>
        </p:nvSpPr>
        <p:spPr>
          <a:xfrm>
            <a:off x="6287113" y="1619636"/>
            <a:ext cx="5523886" cy="2857073"/>
          </a:xfrm>
        </p:spPr>
        <p:txBody>
          <a:bodyPr/>
          <a:lstStyle>
            <a:lvl1pPr marL="0" indent="0">
              <a:buNone/>
              <a:defRPr/>
            </a:lvl1pPr>
            <a:lvl2pPr marL="285703" indent="0">
              <a:buNone/>
              <a:defRPr/>
            </a:lvl2pPr>
            <a:lvl3pPr marL="571406" indent="0">
              <a:buNone/>
              <a:defRPr/>
            </a:lvl3pPr>
            <a:lvl4pPr marL="857110" indent="0">
              <a:buNone/>
              <a:defRPr/>
            </a:lvl4pPr>
            <a:lvl5pPr marL="1142813" indent="0">
              <a:buNone/>
              <a:defRPr/>
            </a:lvl5pPr>
          </a:lstStyle>
          <a:p>
            <a:pPr lvl="0"/>
            <a:r>
              <a:rPr lang="de-DE" dirty="0"/>
              <a:t> </a:t>
            </a:r>
          </a:p>
        </p:txBody>
      </p:sp>
      <p:sp>
        <p:nvSpPr>
          <p:cNvPr id="5" name="Textplatzhalter 4"/>
          <p:cNvSpPr>
            <a:spLocks noGrp="1"/>
          </p:cNvSpPr>
          <p:nvPr>
            <p:ph type="body" sz="half" idx="3"/>
          </p:nvPr>
        </p:nvSpPr>
        <p:spPr>
          <a:xfrm>
            <a:off x="381000" y="4857822"/>
            <a:ext cx="11431837" cy="1142829"/>
          </a:xfrm>
        </p:spPr>
        <p:txBody>
          <a:bodyPr/>
          <a:lstStyle>
            <a:lvl1pPr marL="0" indent="0">
              <a:spcAft>
                <a:spcPts val="556"/>
              </a:spcAft>
              <a:buNone/>
              <a:defRPr sz="1852"/>
            </a:lvl1pPr>
            <a:lvl2pPr marL="285703" indent="0">
              <a:spcAft>
                <a:spcPts val="556"/>
              </a:spcAft>
              <a:buNone/>
              <a:defRPr sz="1852"/>
            </a:lvl2pPr>
            <a:lvl3pPr marL="571406" indent="0">
              <a:spcAft>
                <a:spcPts val="556"/>
              </a:spcAft>
              <a:buNone/>
              <a:defRPr sz="1852"/>
            </a:lvl3pPr>
            <a:lvl4pPr marL="857110" indent="0">
              <a:spcAft>
                <a:spcPts val="556"/>
              </a:spcAft>
              <a:buNone/>
              <a:defRPr sz="1852"/>
            </a:lvl4pPr>
            <a:lvl5pPr marL="1142813" indent="0">
              <a:spcAft>
                <a:spcPts val="556"/>
              </a:spcAft>
              <a:buNone/>
              <a:defRPr sz="1852"/>
            </a:lvl5pPr>
          </a:lstStyle>
          <a:p>
            <a:pPr lvl="0"/>
            <a:r>
              <a:rPr lang="de-DE"/>
              <a:t>Textmasterformat bearbeiten</a:t>
            </a:r>
          </a:p>
        </p:txBody>
      </p:sp>
      <p:sp>
        <p:nvSpPr>
          <p:cNvPr id="6" name="Datumsplatzhalter 5"/>
          <p:cNvSpPr>
            <a:spLocks noGrp="1"/>
          </p:cNvSpPr>
          <p:nvPr>
            <p:ph type="dt" sz="half" idx="10"/>
          </p:nvPr>
        </p:nvSpPr>
        <p:spPr/>
        <p:txBody>
          <a:bodyPr/>
          <a:lstStyle/>
          <a:p>
            <a:fld id="{FA766FF3-63C3-46C7-AB0C-3950D41D6670}" type="datetime1">
              <a:rPr lang="de-DE" smtClean="0"/>
              <a:t>04.09.25</a:t>
            </a:fld>
            <a:endParaRPr lang="de-DE"/>
          </a:p>
        </p:txBody>
      </p:sp>
      <p:sp>
        <p:nvSpPr>
          <p:cNvPr id="7" name="Fußzeilenplatzhalter 6"/>
          <p:cNvSpPr>
            <a:spLocks noGrp="1"/>
          </p:cNvSpPr>
          <p:nvPr>
            <p:ph type="ftr" sz="quarter" idx="11"/>
          </p:nvPr>
        </p:nvSpPr>
        <p:spPr/>
        <p:txBody>
          <a:bodyPr/>
          <a:lstStyle/>
          <a:p>
            <a:r>
              <a:rPr lang="de-DE"/>
              <a:t>Second Presentation/Teodora Mihaljcic</a:t>
            </a:r>
          </a:p>
        </p:txBody>
      </p:sp>
      <p:sp>
        <p:nvSpPr>
          <p:cNvPr id="8" name="Foliennummernplatzhalter 7"/>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1467158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Textplatzhalter 2"/>
          <p:cNvSpPr>
            <a:spLocks noGrp="1"/>
          </p:cNvSpPr>
          <p:nvPr>
            <p:ph type="body" sz="half" idx="1"/>
          </p:nvPr>
        </p:nvSpPr>
        <p:spPr>
          <a:xfrm>
            <a:off x="380084" y="1618960"/>
            <a:ext cx="5524827" cy="4382316"/>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p:cNvSpPr>
            <a:spLocks noGrp="1"/>
          </p:cNvSpPr>
          <p:nvPr>
            <p:ph sz="quarter" idx="2" hasCustomPrompt="1"/>
          </p:nvPr>
        </p:nvSpPr>
        <p:spPr>
          <a:xfrm>
            <a:off x="6287091" y="1618960"/>
            <a:ext cx="5524829" cy="2001124"/>
          </a:xfrm>
        </p:spPr>
        <p:txBody>
          <a:bodyPr/>
          <a:lstStyle>
            <a:lvl1pPr marL="0" indent="0">
              <a:buNone/>
              <a:defRPr/>
            </a:lvl1pPr>
            <a:lvl2pPr marL="285703" indent="0">
              <a:buNone/>
              <a:defRPr/>
            </a:lvl2pPr>
            <a:lvl3pPr marL="571406" indent="0">
              <a:buNone/>
              <a:defRPr/>
            </a:lvl3pPr>
            <a:lvl4pPr marL="857110" indent="0">
              <a:buNone/>
              <a:defRPr/>
            </a:lvl4pPr>
            <a:lvl5pPr marL="1142813" indent="0">
              <a:buNone/>
              <a:defRPr/>
            </a:lvl5pPr>
          </a:lstStyle>
          <a:p>
            <a:pPr lvl="0"/>
            <a:r>
              <a:rPr lang="de-DE" dirty="0"/>
              <a:t> </a:t>
            </a:r>
          </a:p>
        </p:txBody>
      </p:sp>
      <p:sp>
        <p:nvSpPr>
          <p:cNvPr id="5" name="Inhaltsplatzhalter 4"/>
          <p:cNvSpPr>
            <a:spLocks noGrp="1"/>
          </p:cNvSpPr>
          <p:nvPr>
            <p:ph sz="quarter" idx="3" hasCustomPrompt="1"/>
          </p:nvPr>
        </p:nvSpPr>
        <p:spPr>
          <a:xfrm>
            <a:off x="6287091" y="4000151"/>
            <a:ext cx="5524829" cy="2001124"/>
          </a:xfrm>
        </p:spPr>
        <p:txBody>
          <a:bodyPr/>
          <a:lstStyle>
            <a:lvl1pPr marL="0" indent="0">
              <a:buNone/>
              <a:defRPr/>
            </a:lvl1pPr>
            <a:lvl2pPr marL="285703" indent="0">
              <a:buNone/>
              <a:defRPr/>
            </a:lvl2pPr>
            <a:lvl3pPr marL="571406" indent="0">
              <a:buNone/>
              <a:defRPr/>
            </a:lvl3pPr>
            <a:lvl4pPr marL="857110" indent="0">
              <a:buNone/>
              <a:defRPr/>
            </a:lvl4pPr>
            <a:lvl5pPr marL="1142813" indent="0">
              <a:buNone/>
              <a:defRPr/>
            </a:lvl5pPr>
          </a:lstStyle>
          <a:p>
            <a:pPr lvl="0"/>
            <a:r>
              <a:rPr lang="de-DE" dirty="0"/>
              <a:t> </a:t>
            </a:r>
          </a:p>
        </p:txBody>
      </p:sp>
      <p:sp>
        <p:nvSpPr>
          <p:cNvPr id="6" name="Datumsplatzhalter 5"/>
          <p:cNvSpPr>
            <a:spLocks noGrp="1"/>
          </p:cNvSpPr>
          <p:nvPr>
            <p:ph type="dt" sz="half" idx="10"/>
          </p:nvPr>
        </p:nvSpPr>
        <p:spPr/>
        <p:txBody>
          <a:bodyPr/>
          <a:lstStyle/>
          <a:p>
            <a:fld id="{37FBA701-7EF9-43CC-B5C7-A3B0DFA437CA}" type="datetime1">
              <a:rPr lang="de-DE" smtClean="0"/>
              <a:t>04.09.25</a:t>
            </a:fld>
            <a:endParaRPr lang="de-DE"/>
          </a:p>
        </p:txBody>
      </p:sp>
      <p:sp>
        <p:nvSpPr>
          <p:cNvPr id="7" name="Fußzeilenplatzhalter 6"/>
          <p:cNvSpPr>
            <a:spLocks noGrp="1"/>
          </p:cNvSpPr>
          <p:nvPr>
            <p:ph type="ftr" sz="quarter" idx="11"/>
          </p:nvPr>
        </p:nvSpPr>
        <p:spPr/>
        <p:txBody>
          <a:bodyPr/>
          <a:lstStyle/>
          <a:p>
            <a:r>
              <a:rPr lang="de-DE"/>
              <a:t>Second Presentation/Teodora Mihaljcic</a:t>
            </a:r>
          </a:p>
        </p:txBody>
      </p:sp>
      <p:sp>
        <p:nvSpPr>
          <p:cNvPr id="8" name="Foliennummernplatzhalter 7"/>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38911532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p:txBody>
          <a:bodyPr/>
          <a:lstStyle/>
          <a:p>
            <a:r>
              <a:rPr lang="de-DE"/>
              <a:t>Titelmasterformat durch Klicken bearbeiten</a:t>
            </a:r>
            <a:endParaRPr lang="de-DE" dirty="0"/>
          </a:p>
        </p:txBody>
      </p:sp>
      <p:sp>
        <p:nvSpPr>
          <p:cNvPr id="3" name="Inhaltsplatzhalter 2"/>
          <p:cNvSpPr>
            <a:spLocks noGrp="1"/>
          </p:cNvSpPr>
          <p:nvPr>
            <p:ph sz="quarter" idx="1"/>
          </p:nvPr>
        </p:nvSpPr>
        <p:spPr>
          <a:xfrm>
            <a:off x="380082" y="1618960"/>
            <a:ext cx="5524827" cy="2001124"/>
          </a:xfrm>
        </p:spPr>
        <p:txBody>
          <a:bodyPr/>
          <a:lstStyle>
            <a:lvl1pPr marL="190469" indent="-190469">
              <a:spcBef>
                <a:spcPts val="0"/>
              </a:spcBef>
              <a:spcAft>
                <a:spcPts val="556"/>
              </a:spcAft>
              <a:defRPr sz="1852"/>
            </a:lvl1pPr>
            <a:lvl2pPr marL="380938" indent="-190469">
              <a:spcBef>
                <a:spcPts val="0"/>
              </a:spcBef>
              <a:spcAft>
                <a:spcPts val="556"/>
              </a:spcAft>
              <a:defRPr sz="1852"/>
            </a:lvl2pPr>
            <a:lvl3pPr marL="571406" indent="-190469">
              <a:spcBef>
                <a:spcPts val="0"/>
              </a:spcBef>
              <a:spcAft>
                <a:spcPts val="556"/>
              </a:spcAft>
              <a:defRPr sz="1852"/>
            </a:lvl3pPr>
            <a:lvl4pPr marL="761875" indent="-190469">
              <a:spcBef>
                <a:spcPts val="0"/>
              </a:spcBef>
              <a:spcAft>
                <a:spcPts val="556"/>
              </a:spcAft>
              <a:defRPr sz="1852"/>
            </a:lvl4pPr>
            <a:lvl5pPr marL="952344" indent="-190469">
              <a:spcAft>
                <a:spcPts val="556"/>
              </a:spcAft>
              <a:defRPr sz="1852"/>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p:cNvSpPr>
            <a:spLocks noGrp="1"/>
          </p:cNvSpPr>
          <p:nvPr>
            <p:ph sz="quarter" idx="2"/>
          </p:nvPr>
        </p:nvSpPr>
        <p:spPr>
          <a:xfrm>
            <a:off x="6287091" y="1618960"/>
            <a:ext cx="5524829" cy="2001124"/>
          </a:xfrm>
        </p:spPr>
        <p:txBody>
          <a:bodyPr/>
          <a:lstStyle>
            <a:lvl1pPr marL="190469" indent="-190469">
              <a:spcBef>
                <a:spcPts val="0"/>
              </a:spcBef>
              <a:spcAft>
                <a:spcPts val="556"/>
              </a:spcAft>
              <a:defRPr sz="1852"/>
            </a:lvl1pPr>
            <a:lvl2pPr marL="380938" indent="-190469">
              <a:spcBef>
                <a:spcPts val="0"/>
              </a:spcBef>
              <a:spcAft>
                <a:spcPts val="556"/>
              </a:spcAft>
              <a:defRPr sz="1852"/>
            </a:lvl2pPr>
            <a:lvl3pPr marL="571406" indent="-190469">
              <a:spcBef>
                <a:spcPts val="0"/>
              </a:spcBef>
              <a:spcAft>
                <a:spcPts val="556"/>
              </a:spcAft>
              <a:defRPr sz="1852"/>
            </a:lvl3pPr>
            <a:lvl4pPr marL="761875" indent="-190469">
              <a:spcBef>
                <a:spcPts val="0"/>
              </a:spcBef>
              <a:spcAft>
                <a:spcPts val="556"/>
              </a:spcAft>
              <a:defRPr sz="1852"/>
            </a:lvl4pPr>
            <a:lvl5pPr marL="952344" indent="-190469">
              <a:spcAft>
                <a:spcPts val="556"/>
              </a:spcAft>
              <a:defRPr sz="1852"/>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Inhaltsplatzhalter 4"/>
          <p:cNvSpPr>
            <a:spLocks noGrp="1"/>
          </p:cNvSpPr>
          <p:nvPr>
            <p:ph sz="quarter" idx="3"/>
          </p:nvPr>
        </p:nvSpPr>
        <p:spPr>
          <a:xfrm>
            <a:off x="394977" y="4000151"/>
            <a:ext cx="5509932" cy="2001124"/>
          </a:xfrm>
        </p:spPr>
        <p:txBody>
          <a:bodyPr/>
          <a:lstStyle>
            <a:lvl1pPr marL="190469" indent="-190469">
              <a:spcBef>
                <a:spcPts val="0"/>
              </a:spcBef>
              <a:spcAft>
                <a:spcPts val="556"/>
              </a:spcAft>
              <a:defRPr sz="1852"/>
            </a:lvl1pPr>
            <a:lvl2pPr marL="380938" indent="-190469">
              <a:spcBef>
                <a:spcPts val="0"/>
              </a:spcBef>
              <a:spcAft>
                <a:spcPts val="556"/>
              </a:spcAft>
              <a:defRPr sz="1852"/>
            </a:lvl2pPr>
            <a:lvl3pPr marL="571406" indent="-190469">
              <a:spcBef>
                <a:spcPts val="0"/>
              </a:spcBef>
              <a:spcAft>
                <a:spcPts val="556"/>
              </a:spcAft>
              <a:defRPr sz="1852"/>
            </a:lvl3pPr>
            <a:lvl4pPr marL="761875" indent="-190469">
              <a:spcBef>
                <a:spcPts val="0"/>
              </a:spcBef>
              <a:spcAft>
                <a:spcPts val="556"/>
              </a:spcAft>
              <a:defRPr sz="1852"/>
            </a:lvl4pPr>
            <a:lvl5pPr marL="952344" indent="-190469">
              <a:spcAft>
                <a:spcPts val="556"/>
              </a:spcAft>
              <a:defRPr sz="1852"/>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Inhaltsplatzhalter 5"/>
          <p:cNvSpPr>
            <a:spLocks noGrp="1"/>
          </p:cNvSpPr>
          <p:nvPr>
            <p:ph sz="quarter" idx="4"/>
          </p:nvPr>
        </p:nvSpPr>
        <p:spPr>
          <a:xfrm>
            <a:off x="6287091" y="4000151"/>
            <a:ext cx="5524829" cy="2001124"/>
          </a:xfrm>
        </p:spPr>
        <p:txBody>
          <a:bodyPr/>
          <a:lstStyle>
            <a:lvl1pPr marL="190469" indent="-190469">
              <a:spcBef>
                <a:spcPts val="0"/>
              </a:spcBef>
              <a:spcAft>
                <a:spcPts val="556"/>
              </a:spcAft>
              <a:defRPr sz="1852"/>
            </a:lvl1pPr>
            <a:lvl2pPr marL="380938" indent="-190469">
              <a:spcBef>
                <a:spcPts val="0"/>
              </a:spcBef>
              <a:spcAft>
                <a:spcPts val="556"/>
              </a:spcAft>
              <a:defRPr sz="1852"/>
            </a:lvl2pPr>
            <a:lvl3pPr marL="571406" indent="-190469">
              <a:spcBef>
                <a:spcPts val="0"/>
              </a:spcBef>
              <a:spcAft>
                <a:spcPts val="556"/>
              </a:spcAft>
              <a:defRPr sz="1852"/>
            </a:lvl3pPr>
            <a:lvl4pPr marL="761875" indent="-190469">
              <a:spcBef>
                <a:spcPts val="0"/>
              </a:spcBef>
              <a:spcAft>
                <a:spcPts val="556"/>
              </a:spcAft>
              <a:defRPr sz="1852"/>
            </a:lvl4pPr>
            <a:lvl5pPr marL="952344" indent="-190469">
              <a:spcAft>
                <a:spcPts val="556"/>
              </a:spcAft>
              <a:defRPr sz="1852"/>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Datumsplatzhalter 6"/>
          <p:cNvSpPr>
            <a:spLocks noGrp="1"/>
          </p:cNvSpPr>
          <p:nvPr>
            <p:ph type="dt" sz="half" idx="10"/>
          </p:nvPr>
        </p:nvSpPr>
        <p:spPr/>
        <p:txBody>
          <a:bodyPr/>
          <a:lstStyle/>
          <a:p>
            <a:fld id="{D40F3858-0A08-435C-A144-44A7D4DE8857}" type="datetime1">
              <a:rPr lang="de-DE" smtClean="0"/>
              <a:t>04.09.25</a:t>
            </a:fld>
            <a:endParaRPr lang="de-DE"/>
          </a:p>
        </p:txBody>
      </p:sp>
      <p:sp>
        <p:nvSpPr>
          <p:cNvPr id="8" name="Fußzeilenplatzhalter 7"/>
          <p:cNvSpPr>
            <a:spLocks noGrp="1"/>
          </p:cNvSpPr>
          <p:nvPr>
            <p:ph type="ftr" sz="quarter" idx="11"/>
          </p:nvPr>
        </p:nvSpPr>
        <p:spPr/>
        <p:txBody>
          <a:bodyPr/>
          <a:lstStyle/>
          <a:p>
            <a:r>
              <a:rPr lang="de-DE"/>
              <a:t>Second Presentation/Teodora Mihaljcic</a:t>
            </a:r>
          </a:p>
        </p:txBody>
      </p:sp>
      <p:sp>
        <p:nvSpPr>
          <p:cNvPr id="9" name="Foliennummernplatzhalter 8"/>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25491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3239452" y="382166"/>
            <a:ext cx="8571547" cy="856511"/>
          </a:xfrm>
        </p:spPr>
        <p:txBody>
          <a:bodyPr anchor="b"/>
          <a:lstStyle>
            <a:lvl1pPr algn="l">
              <a:defRPr sz="3174" b="0"/>
            </a:lvl1pPr>
          </a:lstStyle>
          <a:p>
            <a:r>
              <a:rPr lang="de-DE"/>
              <a:t>Titelmasterformat durch Klicken bearbeiten</a:t>
            </a:r>
            <a:endParaRPr lang="de-DE" dirty="0"/>
          </a:p>
        </p:txBody>
      </p:sp>
      <p:sp>
        <p:nvSpPr>
          <p:cNvPr id="3" name="Bildplatzhalter 2"/>
          <p:cNvSpPr>
            <a:spLocks noGrp="1"/>
          </p:cNvSpPr>
          <p:nvPr>
            <p:ph type="pic" idx="1"/>
          </p:nvPr>
        </p:nvSpPr>
        <p:spPr>
          <a:xfrm>
            <a:off x="382270" y="1618959"/>
            <a:ext cx="11428729" cy="3904666"/>
          </a:xfrm>
          <a:pattFill prst="ltUpDiag">
            <a:fgClr>
              <a:schemeClr val="accent1"/>
            </a:fgClr>
            <a:bgClr>
              <a:schemeClr val="bg1"/>
            </a:bgClr>
          </a:pattFill>
        </p:spPr>
        <p:txBody>
          <a:bodyPr lIns="144000" tIns="144000"/>
          <a:lstStyle>
            <a:lvl1pPr marL="0" indent="0">
              <a:buNone/>
              <a:defRPr sz="1852"/>
            </a:lvl1pPr>
            <a:lvl2pPr marL="604738" indent="0">
              <a:buNone/>
              <a:defRPr sz="3704"/>
            </a:lvl2pPr>
            <a:lvl3pPr marL="1209477" indent="0">
              <a:buNone/>
              <a:defRPr sz="3174"/>
            </a:lvl3pPr>
            <a:lvl4pPr marL="1814215" indent="0">
              <a:buNone/>
              <a:defRPr sz="2645"/>
            </a:lvl4pPr>
            <a:lvl5pPr marL="2418954" indent="0">
              <a:buNone/>
              <a:defRPr sz="2645"/>
            </a:lvl5pPr>
            <a:lvl6pPr marL="3023692" indent="0">
              <a:buNone/>
              <a:defRPr sz="2645"/>
            </a:lvl6pPr>
            <a:lvl7pPr marL="3628431" indent="0">
              <a:buNone/>
              <a:defRPr sz="2645"/>
            </a:lvl7pPr>
            <a:lvl8pPr marL="4233169" indent="0">
              <a:buNone/>
              <a:defRPr sz="2645"/>
            </a:lvl8pPr>
            <a:lvl9pPr marL="4837908" indent="0">
              <a:buNone/>
              <a:defRPr sz="2645"/>
            </a:lvl9pPr>
          </a:lstStyle>
          <a:p>
            <a:r>
              <a:rPr lang="de-DE"/>
              <a:t>Bild durch Klicken auf Symbol hinzufügen</a:t>
            </a:r>
          </a:p>
        </p:txBody>
      </p:sp>
      <p:sp>
        <p:nvSpPr>
          <p:cNvPr id="4" name="Textplatzhalter 3"/>
          <p:cNvSpPr>
            <a:spLocks noGrp="1"/>
          </p:cNvSpPr>
          <p:nvPr>
            <p:ph type="body" sz="half" idx="2"/>
          </p:nvPr>
        </p:nvSpPr>
        <p:spPr>
          <a:xfrm>
            <a:off x="380081" y="5524472"/>
            <a:ext cx="11428729" cy="476179"/>
          </a:xfrm>
        </p:spPr>
        <p:txBody>
          <a:bodyPr anchor="ctr" anchorCtr="0"/>
          <a:lstStyle>
            <a:lvl1pPr marL="0" indent="0">
              <a:buNone/>
              <a:defRPr sz="1852"/>
            </a:lvl1pPr>
            <a:lvl2pPr marL="604738" indent="0">
              <a:buNone/>
              <a:defRPr sz="1587"/>
            </a:lvl2pPr>
            <a:lvl3pPr marL="1209477" indent="0">
              <a:buNone/>
              <a:defRPr sz="1323"/>
            </a:lvl3pPr>
            <a:lvl4pPr marL="1814215" indent="0">
              <a:buNone/>
              <a:defRPr sz="1190"/>
            </a:lvl4pPr>
            <a:lvl5pPr marL="2418954" indent="0">
              <a:buNone/>
              <a:defRPr sz="1190"/>
            </a:lvl5pPr>
            <a:lvl6pPr marL="3023692" indent="0">
              <a:buNone/>
              <a:defRPr sz="1190"/>
            </a:lvl6pPr>
            <a:lvl7pPr marL="3628431" indent="0">
              <a:buNone/>
              <a:defRPr sz="1190"/>
            </a:lvl7pPr>
            <a:lvl8pPr marL="4233169" indent="0">
              <a:buNone/>
              <a:defRPr sz="1190"/>
            </a:lvl8pPr>
            <a:lvl9pPr marL="4837908" indent="0">
              <a:buNone/>
              <a:defRPr sz="1190"/>
            </a:lvl9pPr>
          </a:lstStyle>
          <a:p>
            <a:pPr lvl="0"/>
            <a:r>
              <a:rPr lang="de-DE"/>
              <a:t>Textmasterformat bearbeiten</a:t>
            </a:r>
          </a:p>
        </p:txBody>
      </p:sp>
      <p:sp>
        <p:nvSpPr>
          <p:cNvPr id="5" name="Datumsplatzhalter 4"/>
          <p:cNvSpPr>
            <a:spLocks noGrp="1"/>
          </p:cNvSpPr>
          <p:nvPr>
            <p:ph type="dt" sz="half" idx="10"/>
          </p:nvPr>
        </p:nvSpPr>
        <p:spPr/>
        <p:txBody>
          <a:bodyPr/>
          <a:lstStyle/>
          <a:p>
            <a:fld id="{DBA65D00-9405-4D1E-A3A5-028FB87C1E5D}" type="datetime1">
              <a:rPr lang="de-DE" smtClean="0"/>
              <a:t>04.09.25</a:t>
            </a:fld>
            <a:endParaRPr lang="de-DE"/>
          </a:p>
        </p:txBody>
      </p:sp>
      <p:sp>
        <p:nvSpPr>
          <p:cNvPr id="6" name="Fußzeilenplatzhalter 5"/>
          <p:cNvSpPr>
            <a:spLocks noGrp="1"/>
          </p:cNvSpPr>
          <p:nvPr>
            <p:ph type="ftr" sz="quarter" idx="11"/>
          </p:nvPr>
        </p:nvSpPr>
        <p:spPr/>
        <p:txBody>
          <a:bodyPr/>
          <a:lstStyle/>
          <a:p>
            <a:r>
              <a:rPr lang="de-DE"/>
              <a:t>Second Presentation/Teodora Mihaljcic</a:t>
            </a:r>
          </a:p>
        </p:txBody>
      </p:sp>
      <p:sp>
        <p:nvSpPr>
          <p:cNvPr id="7" name="Foliennummernplatzhalter 6"/>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16097182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Bild mit Überschrift und Text">
    <p:spTree>
      <p:nvGrpSpPr>
        <p:cNvPr id="1" name=""/>
        <p:cNvGrpSpPr/>
        <p:nvPr/>
      </p:nvGrpSpPr>
      <p:grpSpPr>
        <a:xfrm>
          <a:off x="0" y="0"/>
          <a:ext cx="0" cy="0"/>
          <a:chOff x="0" y="0"/>
          <a:chExt cx="0" cy="0"/>
        </a:xfrm>
      </p:grpSpPr>
      <p:sp>
        <p:nvSpPr>
          <p:cNvPr id="2" name="Titel 1"/>
          <p:cNvSpPr>
            <a:spLocks noGrp="1"/>
          </p:cNvSpPr>
          <p:nvPr>
            <p:ph type="title"/>
          </p:nvPr>
        </p:nvSpPr>
        <p:spPr>
          <a:xfrm>
            <a:off x="3239452" y="382166"/>
            <a:ext cx="8571547" cy="857122"/>
          </a:xfrm>
        </p:spPr>
        <p:txBody>
          <a:bodyPr anchor="b"/>
          <a:lstStyle>
            <a:lvl1pPr algn="l">
              <a:defRPr sz="3174" b="0"/>
            </a:lvl1pPr>
          </a:lstStyle>
          <a:p>
            <a:r>
              <a:rPr lang="de-DE"/>
              <a:t>Titelmasterformat durch Klicken bearbeiten</a:t>
            </a:r>
            <a:endParaRPr lang="de-DE" dirty="0"/>
          </a:p>
        </p:txBody>
      </p:sp>
      <p:sp>
        <p:nvSpPr>
          <p:cNvPr id="3" name="Bildplatzhalter 2"/>
          <p:cNvSpPr>
            <a:spLocks noGrp="1"/>
          </p:cNvSpPr>
          <p:nvPr>
            <p:ph type="pic" idx="1"/>
          </p:nvPr>
        </p:nvSpPr>
        <p:spPr>
          <a:xfrm>
            <a:off x="381868" y="1618958"/>
            <a:ext cx="7809631" cy="4380845"/>
          </a:xfrm>
          <a:pattFill prst="ltUpDiag">
            <a:fgClr>
              <a:schemeClr val="accent1"/>
            </a:fgClr>
            <a:bgClr>
              <a:schemeClr val="bg1"/>
            </a:bgClr>
          </a:pattFill>
        </p:spPr>
        <p:txBody>
          <a:bodyPr lIns="144000" tIns="144000"/>
          <a:lstStyle>
            <a:lvl1pPr marL="0" indent="0">
              <a:buNone/>
              <a:defRPr sz="1852"/>
            </a:lvl1pPr>
            <a:lvl2pPr marL="604738" indent="0">
              <a:buNone/>
              <a:defRPr sz="3704"/>
            </a:lvl2pPr>
            <a:lvl3pPr marL="1209477" indent="0">
              <a:buNone/>
              <a:defRPr sz="3174"/>
            </a:lvl3pPr>
            <a:lvl4pPr marL="1814215" indent="0">
              <a:buNone/>
              <a:defRPr sz="2645"/>
            </a:lvl4pPr>
            <a:lvl5pPr marL="2418954" indent="0">
              <a:buNone/>
              <a:defRPr sz="2645"/>
            </a:lvl5pPr>
            <a:lvl6pPr marL="3023692" indent="0">
              <a:buNone/>
              <a:defRPr sz="2645"/>
            </a:lvl6pPr>
            <a:lvl7pPr marL="3628431" indent="0">
              <a:buNone/>
              <a:defRPr sz="2645"/>
            </a:lvl7pPr>
            <a:lvl8pPr marL="4233169" indent="0">
              <a:buNone/>
              <a:defRPr sz="2645"/>
            </a:lvl8pPr>
            <a:lvl9pPr marL="4837908" indent="0">
              <a:buNone/>
              <a:defRPr sz="2645"/>
            </a:lvl9pPr>
          </a:lstStyle>
          <a:p>
            <a:r>
              <a:rPr lang="de-DE"/>
              <a:t>Bild durch Klicken auf Symbol hinzufügen</a:t>
            </a:r>
          </a:p>
        </p:txBody>
      </p:sp>
      <p:sp>
        <p:nvSpPr>
          <p:cNvPr id="4" name="Textplatzhalter 3"/>
          <p:cNvSpPr>
            <a:spLocks noGrp="1"/>
          </p:cNvSpPr>
          <p:nvPr>
            <p:ph type="body" sz="half" idx="2"/>
          </p:nvPr>
        </p:nvSpPr>
        <p:spPr>
          <a:xfrm>
            <a:off x="8572499" y="1618958"/>
            <a:ext cx="3239420" cy="4380845"/>
          </a:xfrm>
        </p:spPr>
        <p:txBody>
          <a:bodyPr/>
          <a:lstStyle>
            <a:lvl1pPr marL="0" indent="0">
              <a:buNone/>
              <a:defRPr sz="1852"/>
            </a:lvl1pPr>
            <a:lvl2pPr marL="604738" indent="0">
              <a:buNone/>
              <a:defRPr sz="1587"/>
            </a:lvl2pPr>
            <a:lvl3pPr marL="1209477" indent="0">
              <a:buNone/>
              <a:defRPr sz="1323"/>
            </a:lvl3pPr>
            <a:lvl4pPr marL="1814215" indent="0">
              <a:buNone/>
              <a:defRPr sz="1190"/>
            </a:lvl4pPr>
            <a:lvl5pPr marL="2418954" indent="0">
              <a:buNone/>
              <a:defRPr sz="1190"/>
            </a:lvl5pPr>
            <a:lvl6pPr marL="3023692" indent="0">
              <a:buNone/>
              <a:defRPr sz="1190"/>
            </a:lvl6pPr>
            <a:lvl7pPr marL="3628431" indent="0">
              <a:buNone/>
              <a:defRPr sz="1190"/>
            </a:lvl7pPr>
            <a:lvl8pPr marL="4233169" indent="0">
              <a:buNone/>
              <a:defRPr sz="1190"/>
            </a:lvl8pPr>
            <a:lvl9pPr marL="4837908" indent="0">
              <a:buNone/>
              <a:defRPr sz="1190"/>
            </a:lvl9pPr>
          </a:lstStyle>
          <a:p>
            <a:pPr lvl="0"/>
            <a:r>
              <a:rPr lang="de-DE"/>
              <a:t>Textmasterformat bearbeiten</a:t>
            </a:r>
          </a:p>
        </p:txBody>
      </p:sp>
      <p:sp>
        <p:nvSpPr>
          <p:cNvPr id="5" name="Datumsplatzhalter 4"/>
          <p:cNvSpPr>
            <a:spLocks noGrp="1"/>
          </p:cNvSpPr>
          <p:nvPr>
            <p:ph type="dt" sz="half" idx="10"/>
          </p:nvPr>
        </p:nvSpPr>
        <p:spPr/>
        <p:txBody>
          <a:bodyPr/>
          <a:lstStyle/>
          <a:p>
            <a:fld id="{D51E9179-0C7C-47A4-883F-A136366AB4DF}" type="datetime1">
              <a:rPr lang="de-DE" smtClean="0"/>
              <a:t>04.09.25</a:t>
            </a:fld>
            <a:endParaRPr lang="de-DE"/>
          </a:p>
        </p:txBody>
      </p:sp>
      <p:sp>
        <p:nvSpPr>
          <p:cNvPr id="6" name="Fußzeilenplatzhalter 5"/>
          <p:cNvSpPr>
            <a:spLocks noGrp="1"/>
          </p:cNvSpPr>
          <p:nvPr>
            <p:ph type="ftr" sz="quarter" idx="11"/>
          </p:nvPr>
        </p:nvSpPr>
        <p:spPr/>
        <p:txBody>
          <a:bodyPr/>
          <a:lstStyle/>
          <a:p>
            <a:r>
              <a:rPr lang="de-DE"/>
              <a:t>Second Presentation/Teodora Mihaljcic</a:t>
            </a:r>
          </a:p>
        </p:txBody>
      </p:sp>
      <p:sp>
        <p:nvSpPr>
          <p:cNvPr id="7" name="Foliennummernplatzhalter 6"/>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29691913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Bilder mit 2-spaltigem Text">
    <p:spTree>
      <p:nvGrpSpPr>
        <p:cNvPr id="1" name=""/>
        <p:cNvGrpSpPr/>
        <p:nvPr/>
      </p:nvGrpSpPr>
      <p:grpSpPr>
        <a:xfrm>
          <a:off x="0" y="0"/>
          <a:ext cx="0" cy="0"/>
          <a:chOff x="0" y="0"/>
          <a:chExt cx="0" cy="0"/>
        </a:xfrm>
      </p:grpSpPr>
      <p:sp>
        <p:nvSpPr>
          <p:cNvPr id="2" name="Titel 1"/>
          <p:cNvSpPr>
            <a:spLocks noGrp="1"/>
          </p:cNvSpPr>
          <p:nvPr>
            <p:ph type="title"/>
          </p:nvPr>
        </p:nvSpPr>
        <p:spPr>
          <a:xfrm>
            <a:off x="3239452" y="382166"/>
            <a:ext cx="8571547" cy="857122"/>
          </a:xfrm>
        </p:spPr>
        <p:txBody>
          <a:bodyPr anchor="b" anchorCtr="0"/>
          <a:lstStyle>
            <a:lvl1pPr algn="l">
              <a:defRPr lang="de-DE" dirty="0"/>
            </a:lvl1pPr>
          </a:lstStyle>
          <a:p>
            <a:r>
              <a:rPr lang="de-DE"/>
              <a:t>Titelmasterformat durch Klicken bearbeiten</a:t>
            </a:r>
            <a:endParaRPr lang="de-DE" dirty="0"/>
          </a:p>
        </p:txBody>
      </p:sp>
      <p:sp>
        <p:nvSpPr>
          <p:cNvPr id="3" name="Bildplatzhalter 2"/>
          <p:cNvSpPr>
            <a:spLocks noGrp="1"/>
          </p:cNvSpPr>
          <p:nvPr>
            <p:ph type="pic" idx="1"/>
          </p:nvPr>
        </p:nvSpPr>
        <p:spPr>
          <a:xfrm>
            <a:off x="381868" y="1618957"/>
            <a:ext cx="2476092" cy="2001126"/>
          </a:xfrm>
          <a:pattFill prst="ltUpDiag">
            <a:fgClr>
              <a:schemeClr val="accent1"/>
            </a:fgClr>
            <a:bgClr>
              <a:schemeClr val="bg1"/>
            </a:bgClr>
          </a:pattFill>
        </p:spPr>
        <p:txBody>
          <a:bodyPr lIns="144000" tIns="144000"/>
          <a:lstStyle>
            <a:lvl1pPr marL="0" indent="0">
              <a:buNone/>
              <a:defRPr sz="1852"/>
            </a:lvl1pPr>
            <a:lvl2pPr marL="604738" indent="0">
              <a:buNone/>
              <a:defRPr sz="3704"/>
            </a:lvl2pPr>
            <a:lvl3pPr marL="1209477" indent="0">
              <a:buNone/>
              <a:defRPr sz="3174"/>
            </a:lvl3pPr>
            <a:lvl4pPr marL="1814215" indent="0">
              <a:buNone/>
              <a:defRPr sz="2645"/>
            </a:lvl4pPr>
            <a:lvl5pPr marL="2418954" indent="0">
              <a:buNone/>
              <a:defRPr sz="2645"/>
            </a:lvl5pPr>
            <a:lvl6pPr marL="3023692" indent="0">
              <a:buNone/>
              <a:defRPr sz="2645"/>
            </a:lvl6pPr>
            <a:lvl7pPr marL="3628431" indent="0">
              <a:buNone/>
              <a:defRPr sz="2645"/>
            </a:lvl7pPr>
            <a:lvl8pPr marL="4233169" indent="0">
              <a:buNone/>
              <a:defRPr sz="2645"/>
            </a:lvl8pPr>
            <a:lvl9pPr marL="4837908" indent="0">
              <a:buNone/>
              <a:defRPr sz="2645"/>
            </a:lvl9pPr>
          </a:lstStyle>
          <a:p>
            <a:r>
              <a:rPr lang="de-DE"/>
              <a:t>Bild durch Klicken auf Symbol hinzufügen</a:t>
            </a:r>
          </a:p>
        </p:txBody>
      </p:sp>
      <p:sp>
        <p:nvSpPr>
          <p:cNvPr id="4" name="Textplatzhalter 3"/>
          <p:cNvSpPr>
            <a:spLocks noGrp="1"/>
          </p:cNvSpPr>
          <p:nvPr>
            <p:ph type="body" sz="half" idx="2"/>
          </p:nvPr>
        </p:nvSpPr>
        <p:spPr>
          <a:xfrm>
            <a:off x="3238500" y="1618958"/>
            <a:ext cx="8573420" cy="4380845"/>
          </a:xfrm>
        </p:spPr>
        <p:txBody>
          <a:bodyPr numCol="2" spcCol="216000"/>
          <a:lstStyle>
            <a:lvl1pPr marL="0" indent="0">
              <a:buNone/>
              <a:defRPr sz="1852"/>
            </a:lvl1pPr>
            <a:lvl2pPr marL="604738" indent="0">
              <a:buNone/>
              <a:defRPr sz="1587"/>
            </a:lvl2pPr>
            <a:lvl3pPr marL="1209477" indent="0">
              <a:buNone/>
              <a:defRPr sz="1323"/>
            </a:lvl3pPr>
            <a:lvl4pPr marL="1814215" indent="0">
              <a:buNone/>
              <a:defRPr sz="1190"/>
            </a:lvl4pPr>
            <a:lvl5pPr marL="2418954" indent="0">
              <a:buNone/>
              <a:defRPr sz="1190"/>
            </a:lvl5pPr>
            <a:lvl6pPr marL="3023692" indent="0">
              <a:buNone/>
              <a:defRPr sz="1190"/>
            </a:lvl6pPr>
            <a:lvl7pPr marL="3628431" indent="0">
              <a:buNone/>
              <a:defRPr sz="1190"/>
            </a:lvl7pPr>
            <a:lvl8pPr marL="4233169" indent="0">
              <a:buNone/>
              <a:defRPr sz="1190"/>
            </a:lvl8pPr>
            <a:lvl9pPr marL="4837908" indent="0">
              <a:buNone/>
              <a:defRPr sz="1190"/>
            </a:lvl9pPr>
          </a:lstStyle>
          <a:p>
            <a:pPr lvl="0"/>
            <a:r>
              <a:rPr lang="de-DE"/>
              <a:t>Textmasterformat bearbeiten</a:t>
            </a:r>
          </a:p>
        </p:txBody>
      </p:sp>
      <p:sp>
        <p:nvSpPr>
          <p:cNvPr id="5" name="Datumsplatzhalter 4"/>
          <p:cNvSpPr>
            <a:spLocks noGrp="1"/>
          </p:cNvSpPr>
          <p:nvPr>
            <p:ph type="dt" sz="half" idx="10"/>
          </p:nvPr>
        </p:nvSpPr>
        <p:spPr/>
        <p:txBody>
          <a:bodyPr/>
          <a:lstStyle/>
          <a:p>
            <a:fld id="{56886743-A321-4020-8FE3-C37677221B32}" type="datetime1">
              <a:rPr lang="de-DE" smtClean="0"/>
              <a:t>04.09.25</a:t>
            </a:fld>
            <a:endParaRPr lang="de-DE"/>
          </a:p>
        </p:txBody>
      </p:sp>
      <p:sp>
        <p:nvSpPr>
          <p:cNvPr id="6" name="Fußzeilenplatzhalter 5"/>
          <p:cNvSpPr>
            <a:spLocks noGrp="1"/>
          </p:cNvSpPr>
          <p:nvPr>
            <p:ph type="ftr" sz="quarter" idx="11"/>
          </p:nvPr>
        </p:nvSpPr>
        <p:spPr/>
        <p:txBody>
          <a:bodyPr/>
          <a:lstStyle/>
          <a:p>
            <a:r>
              <a:rPr lang="de-DE"/>
              <a:t>Second Presentation/Teodora Mihaljcic</a:t>
            </a:r>
          </a:p>
        </p:txBody>
      </p:sp>
      <p:sp>
        <p:nvSpPr>
          <p:cNvPr id="7" name="Foliennummernplatzhalter 6"/>
          <p:cNvSpPr>
            <a:spLocks noGrp="1"/>
          </p:cNvSpPr>
          <p:nvPr>
            <p:ph type="sldNum" sz="quarter" idx="12"/>
          </p:nvPr>
        </p:nvSpPr>
        <p:spPr/>
        <p:txBody>
          <a:bodyPr/>
          <a:lstStyle/>
          <a:p>
            <a:fld id="{527F1E04-A1A3-475C-A843-CFD0985386EF}" type="slidenum">
              <a:rPr lang="de-DE" smtClean="0"/>
              <a:t>‹#›</a:t>
            </a:fld>
            <a:endParaRPr lang="de-DE"/>
          </a:p>
        </p:txBody>
      </p:sp>
      <p:sp>
        <p:nvSpPr>
          <p:cNvPr id="9" name="Bildplatzhalter 8"/>
          <p:cNvSpPr>
            <a:spLocks noGrp="1"/>
          </p:cNvSpPr>
          <p:nvPr>
            <p:ph type="pic" sz="quarter" idx="13"/>
          </p:nvPr>
        </p:nvSpPr>
        <p:spPr>
          <a:xfrm>
            <a:off x="380082" y="4000151"/>
            <a:ext cx="2477878" cy="2001124"/>
          </a:xfrm>
          <a:pattFill prst="ltUpDiag">
            <a:fgClr>
              <a:schemeClr val="accent1"/>
            </a:fgClr>
            <a:bgClr>
              <a:schemeClr val="bg1"/>
            </a:bgClr>
          </a:pattFill>
        </p:spPr>
        <p:txBody>
          <a:bodyPr lIns="144000" tIns="144000"/>
          <a:lstStyle>
            <a:lvl1pPr marL="0" indent="0">
              <a:buNone/>
              <a:defRPr sz="1852"/>
            </a:lvl1pPr>
          </a:lstStyle>
          <a:p>
            <a:r>
              <a:rPr lang="de-DE"/>
              <a:t>Bild durch Klicken auf Symbol hinzufügen</a:t>
            </a:r>
            <a:endParaRPr lang="de-DE" dirty="0"/>
          </a:p>
        </p:txBody>
      </p:sp>
    </p:spTree>
    <p:extLst>
      <p:ext uri="{BB962C8B-B14F-4D97-AF65-F5344CB8AC3E}">
        <p14:creationId xmlns:p14="http://schemas.microsoft.com/office/powerpoint/2010/main" val="33432019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3" name="Datumsplatzhalter 2"/>
          <p:cNvSpPr>
            <a:spLocks noGrp="1"/>
          </p:cNvSpPr>
          <p:nvPr>
            <p:ph type="dt" sz="half" idx="10"/>
          </p:nvPr>
        </p:nvSpPr>
        <p:spPr/>
        <p:txBody>
          <a:bodyPr/>
          <a:lstStyle/>
          <a:p>
            <a:fld id="{BE074447-D8FF-4E6E-B591-5C58DA26698A}" type="datetime1">
              <a:rPr lang="de-DE" smtClean="0"/>
              <a:t>04.09.25</a:t>
            </a:fld>
            <a:endParaRPr lang="de-DE"/>
          </a:p>
        </p:txBody>
      </p:sp>
      <p:sp>
        <p:nvSpPr>
          <p:cNvPr id="4" name="Fußzeilenplatzhalter 3"/>
          <p:cNvSpPr>
            <a:spLocks noGrp="1"/>
          </p:cNvSpPr>
          <p:nvPr>
            <p:ph type="ftr" sz="quarter" idx="11"/>
          </p:nvPr>
        </p:nvSpPr>
        <p:spPr/>
        <p:txBody>
          <a:bodyPr/>
          <a:lstStyle/>
          <a:p>
            <a:r>
              <a:rPr lang="de-DE"/>
              <a:t>Second Presentation/Teodora Mihaljcic</a:t>
            </a:r>
          </a:p>
        </p:txBody>
      </p:sp>
      <p:sp>
        <p:nvSpPr>
          <p:cNvPr id="5" name="Foliennummernplatzhalter 4"/>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11547446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014EC07-ACDF-4123-B55D-6F3557389350}" type="datetime1">
              <a:rPr lang="de-DE" smtClean="0"/>
              <a:t>04.09.25</a:t>
            </a:fld>
            <a:endParaRPr lang="de-DE"/>
          </a:p>
        </p:txBody>
      </p:sp>
      <p:sp>
        <p:nvSpPr>
          <p:cNvPr id="3" name="Fußzeilenplatzhalter 2"/>
          <p:cNvSpPr>
            <a:spLocks noGrp="1"/>
          </p:cNvSpPr>
          <p:nvPr>
            <p:ph type="ftr" sz="quarter" idx="11"/>
          </p:nvPr>
        </p:nvSpPr>
        <p:spPr/>
        <p:txBody>
          <a:bodyPr/>
          <a:lstStyle/>
          <a:p>
            <a:r>
              <a:rPr lang="de-DE"/>
              <a:t>Second Presentation/Teodora Mihaljcic</a:t>
            </a:r>
          </a:p>
        </p:txBody>
      </p:sp>
      <p:sp>
        <p:nvSpPr>
          <p:cNvPr id="4" name="Foliennummernplatzhalter 3"/>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31577783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ank">
    <p:spTree>
      <p:nvGrpSpPr>
        <p:cNvPr id="1" name=""/>
        <p:cNvGrpSpPr/>
        <p:nvPr/>
      </p:nvGrpSpPr>
      <p:grpSpPr>
        <a:xfrm>
          <a:off x="0" y="0"/>
          <a:ext cx="0" cy="0"/>
          <a:chOff x="0" y="0"/>
          <a:chExt cx="0" cy="0"/>
        </a:xfrm>
      </p:grpSpPr>
      <p:sp>
        <p:nvSpPr>
          <p:cNvPr id="7" name="Textplatzhalter 6"/>
          <p:cNvSpPr>
            <a:spLocks noGrp="1"/>
          </p:cNvSpPr>
          <p:nvPr userDrawn="1">
            <p:ph type="body" sz="quarter" idx="13" hasCustomPrompt="1"/>
          </p:nvPr>
        </p:nvSpPr>
        <p:spPr>
          <a:xfrm>
            <a:off x="-1" y="1238893"/>
            <a:ext cx="12192000" cy="5619108"/>
          </a:xfrm>
          <a:noFill/>
        </p:spPr>
        <p:txBody>
          <a:bodyPr lIns="1296000" tIns="720000" rIns="1440000"/>
          <a:lstStyle>
            <a:lvl1pPr marL="0" indent="0">
              <a:lnSpc>
                <a:spcPts val="4233"/>
              </a:lnSpc>
              <a:spcBef>
                <a:spcPts val="0"/>
              </a:spcBef>
              <a:spcAft>
                <a:spcPts val="0"/>
              </a:spcAft>
              <a:buNone/>
              <a:tabLst>
                <a:tab pos="4510341" algn="l"/>
              </a:tabLst>
              <a:defRPr sz="3704" baseline="0"/>
            </a:lvl1pPr>
          </a:lstStyle>
          <a:p>
            <a:pPr lvl="0"/>
            <a:r>
              <a:rPr lang="de-DE" dirty="0"/>
              <a:t>Durch Klicken individuelle Dankesformel hinzufügen</a:t>
            </a:r>
          </a:p>
        </p:txBody>
      </p:sp>
      <p:sp>
        <p:nvSpPr>
          <p:cNvPr id="9" name="Textplatzhalter 8"/>
          <p:cNvSpPr>
            <a:spLocks noGrp="1"/>
          </p:cNvSpPr>
          <p:nvPr userDrawn="1">
            <p:ph type="body" sz="quarter" idx="14" hasCustomPrompt="1"/>
          </p:nvPr>
        </p:nvSpPr>
        <p:spPr>
          <a:xfrm>
            <a:off x="1714500" y="4382317"/>
            <a:ext cx="5524827" cy="1618958"/>
          </a:xfrm>
        </p:spPr>
        <p:txBody>
          <a:bodyPr/>
          <a:lstStyle>
            <a:lvl1pPr marL="0" indent="0">
              <a:buNone/>
              <a:defRPr sz="1852" baseline="0"/>
            </a:lvl1pPr>
          </a:lstStyle>
          <a:p>
            <a:pPr lvl="0"/>
            <a:r>
              <a:rPr lang="de-DE" dirty="0"/>
              <a:t>Durch Klicken Autor/Adresse/Kontaktdaten hinzufügen</a:t>
            </a:r>
          </a:p>
        </p:txBody>
      </p:sp>
      <p:grpSp>
        <p:nvGrpSpPr>
          <p:cNvPr id="31" name="Gruppieren 30"/>
          <p:cNvGrpSpPr>
            <a:grpSpLocks noChangeAspect="1"/>
          </p:cNvGrpSpPr>
          <p:nvPr userDrawn="1"/>
        </p:nvGrpSpPr>
        <p:grpSpPr>
          <a:xfrm>
            <a:off x="381001" y="381211"/>
            <a:ext cx="2230875" cy="857122"/>
            <a:chOff x="7081838" y="144463"/>
            <a:chExt cx="1871662" cy="719137"/>
          </a:xfrm>
        </p:grpSpPr>
        <p:sp>
          <p:nvSpPr>
            <p:cNvPr id="52" name="AutoShape 3"/>
            <p:cNvSpPr>
              <a:spLocks noChangeAspect="1" noChangeArrowheads="1" noTextEdit="1"/>
            </p:cNvSpPr>
            <p:nvPr userDrawn="1"/>
          </p:nvSpPr>
          <p:spPr bwMode="auto">
            <a:xfrm>
              <a:off x="7081838" y="144463"/>
              <a:ext cx="187166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53" name="Freeform 5"/>
            <p:cNvSpPr>
              <a:spLocks/>
            </p:cNvSpPr>
            <p:nvPr userDrawn="1"/>
          </p:nvSpPr>
          <p:spPr bwMode="auto">
            <a:xfrm>
              <a:off x="8216900" y="144463"/>
              <a:ext cx="455612" cy="392112"/>
            </a:xfrm>
            <a:custGeom>
              <a:avLst/>
              <a:gdLst>
                <a:gd name="T0" fmla="*/ 944 w 1277"/>
                <a:gd name="T1" fmla="*/ 552 h 1104"/>
                <a:gd name="T2" fmla="*/ 1277 w 1277"/>
                <a:gd name="T3" fmla="*/ 0 h 1104"/>
                <a:gd name="T4" fmla="*/ 0 w 1277"/>
                <a:gd name="T5" fmla="*/ 0 h 1104"/>
                <a:gd name="T6" fmla="*/ 0 w 1277"/>
                <a:gd name="T7" fmla="*/ 1104 h 1104"/>
                <a:gd name="T8" fmla="*/ 944 w 1277"/>
                <a:gd name="T9" fmla="*/ 552 h 1104"/>
              </a:gdLst>
              <a:ahLst/>
              <a:cxnLst>
                <a:cxn ang="0">
                  <a:pos x="T0" y="T1"/>
                </a:cxn>
                <a:cxn ang="0">
                  <a:pos x="T2" y="T3"/>
                </a:cxn>
                <a:cxn ang="0">
                  <a:pos x="T4" y="T5"/>
                </a:cxn>
                <a:cxn ang="0">
                  <a:pos x="T6" y="T7"/>
                </a:cxn>
                <a:cxn ang="0">
                  <a:pos x="T8" y="T9"/>
                </a:cxn>
              </a:cxnLst>
              <a:rect l="0" t="0" r="r" b="b"/>
              <a:pathLst>
                <a:path w="1277" h="1104">
                  <a:moveTo>
                    <a:pt x="944" y="552"/>
                  </a:moveTo>
                  <a:cubicBezTo>
                    <a:pt x="1110" y="357"/>
                    <a:pt x="1203" y="197"/>
                    <a:pt x="1277" y="0"/>
                  </a:cubicBezTo>
                  <a:lnTo>
                    <a:pt x="0" y="0"/>
                  </a:lnTo>
                  <a:lnTo>
                    <a:pt x="0" y="1104"/>
                  </a:lnTo>
                  <a:cubicBezTo>
                    <a:pt x="253" y="1070"/>
                    <a:pt x="607" y="949"/>
                    <a:pt x="944" y="552"/>
                  </a:cubicBezTo>
                  <a:close/>
                </a:path>
              </a:pathLst>
            </a:custGeom>
            <a:solidFill>
              <a:srgbClr val="07529A"/>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54" name="Rectangle 6"/>
            <p:cNvSpPr>
              <a:spLocks noChangeArrowheads="1"/>
            </p:cNvSpPr>
            <p:nvPr userDrawn="1"/>
          </p:nvSpPr>
          <p:spPr bwMode="auto">
            <a:xfrm>
              <a:off x="8216900" y="654050"/>
              <a:ext cx="714375" cy="200025"/>
            </a:xfrm>
            <a:prstGeom prst="rect">
              <a:avLst/>
            </a:prstGeom>
            <a:solidFill>
              <a:srgbClr val="EAB90C"/>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55" name="Freeform 7"/>
            <p:cNvSpPr>
              <a:spLocks/>
            </p:cNvSpPr>
            <p:nvPr userDrawn="1"/>
          </p:nvSpPr>
          <p:spPr bwMode="auto">
            <a:xfrm>
              <a:off x="8216900" y="144463"/>
              <a:ext cx="714375" cy="477837"/>
            </a:xfrm>
            <a:custGeom>
              <a:avLst/>
              <a:gdLst>
                <a:gd name="T0" fmla="*/ 2000 w 2000"/>
                <a:gd name="T1" fmla="*/ 0 h 1349"/>
                <a:gd name="T2" fmla="*/ 1361 w 2000"/>
                <a:gd name="T3" fmla="*/ 0 h 1349"/>
                <a:gd name="T4" fmla="*/ 992 w 2000"/>
                <a:gd name="T5" fmla="*/ 627 h 1349"/>
                <a:gd name="T6" fmla="*/ 0 w 2000"/>
                <a:gd name="T7" fmla="*/ 1193 h 1349"/>
                <a:gd name="T8" fmla="*/ 0 w 2000"/>
                <a:gd name="T9" fmla="*/ 1349 h 1349"/>
                <a:gd name="T10" fmla="*/ 2000 w 2000"/>
                <a:gd name="T11" fmla="*/ 1349 h 1349"/>
                <a:gd name="T12" fmla="*/ 2000 w 2000"/>
                <a:gd name="T13" fmla="*/ 0 h 1349"/>
              </a:gdLst>
              <a:ahLst/>
              <a:cxnLst>
                <a:cxn ang="0">
                  <a:pos x="T0" y="T1"/>
                </a:cxn>
                <a:cxn ang="0">
                  <a:pos x="T2" y="T3"/>
                </a:cxn>
                <a:cxn ang="0">
                  <a:pos x="T4" y="T5"/>
                </a:cxn>
                <a:cxn ang="0">
                  <a:pos x="T6" y="T7"/>
                </a:cxn>
                <a:cxn ang="0">
                  <a:pos x="T8" y="T9"/>
                </a:cxn>
                <a:cxn ang="0">
                  <a:pos x="T10" y="T11"/>
                </a:cxn>
                <a:cxn ang="0">
                  <a:pos x="T12" y="T13"/>
                </a:cxn>
              </a:cxnLst>
              <a:rect l="0" t="0" r="r" b="b"/>
              <a:pathLst>
                <a:path w="2000" h="1349">
                  <a:moveTo>
                    <a:pt x="2000" y="0"/>
                  </a:moveTo>
                  <a:lnTo>
                    <a:pt x="1361" y="0"/>
                  </a:lnTo>
                  <a:cubicBezTo>
                    <a:pt x="1285" y="208"/>
                    <a:pt x="1168" y="419"/>
                    <a:pt x="992" y="627"/>
                  </a:cubicBezTo>
                  <a:cubicBezTo>
                    <a:pt x="644" y="1036"/>
                    <a:pt x="259" y="1159"/>
                    <a:pt x="0" y="1193"/>
                  </a:cubicBezTo>
                  <a:lnTo>
                    <a:pt x="0" y="1349"/>
                  </a:lnTo>
                  <a:lnTo>
                    <a:pt x="2000" y="1349"/>
                  </a:lnTo>
                  <a:lnTo>
                    <a:pt x="2000" y="0"/>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56" name="Freeform 8"/>
            <p:cNvSpPr>
              <a:spLocks noEditPoints="1"/>
            </p:cNvSpPr>
            <p:nvPr userDrawn="1"/>
          </p:nvSpPr>
          <p:spPr bwMode="auto">
            <a:xfrm>
              <a:off x="8250238" y="690563"/>
              <a:ext cx="95250" cy="131762"/>
            </a:xfrm>
            <a:custGeom>
              <a:avLst/>
              <a:gdLst>
                <a:gd name="T0" fmla="*/ 134 w 264"/>
                <a:gd name="T1" fmla="*/ 318 h 371"/>
                <a:gd name="T2" fmla="*/ 198 w 264"/>
                <a:gd name="T3" fmla="*/ 265 h 371"/>
                <a:gd name="T4" fmla="*/ 132 w 264"/>
                <a:gd name="T5" fmla="*/ 203 h 371"/>
                <a:gd name="T6" fmla="*/ 65 w 264"/>
                <a:gd name="T7" fmla="*/ 203 h 371"/>
                <a:gd name="T8" fmla="*/ 65 w 264"/>
                <a:gd name="T9" fmla="*/ 318 h 371"/>
                <a:gd name="T10" fmla="*/ 134 w 264"/>
                <a:gd name="T11" fmla="*/ 318 h 371"/>
                <a:gd name="T12" fmla="*/ 65 w 264"/>
                <a:gd name="T13" fmla="*/ 53 h 371"/>
                <a:gd name="T14" fmla="*/ 65 w 264"/>
                <a:gd name="T15" fmla="*/ 155 h 371"/>
                <a:gd name="T16" fmla="*/ 131 w 264"/>
                <a:gd name="T17" fmla="*/ 155 h 371"/>
                <a:gd name="T18" fmla="*/ 190 w 264"/>
                <a:gd name="T19" fmla="*/ 103 h 371"/>
                <a:gd name="T20" fmla="*/ 126 w 264"/>
                <a:gd name="T21" fmla="*/ 53 h 371"/>
                <a:gd name="T22" fmla="*/ 65 w 264"/>
                <a:gd name="T23" fmla="*/ 53 h 371"/>
                <a:gd name="T24" fmla="*/ 191 w 264"/>
                <a:gd name="T25" fmla="*/ 180 h 371"/>
                <a:gd name="T26" fmla="*/ 264 w 264"/>
                <a:gd name="T27" fmla="*/ 277 h 371"/>
                <a:gd name="T28" fmla="*/ 145 w 264"/>
                <a:gd name="T29" fmla="*/ 371 h 371"/>
                <a:gd name="T30" fmla="*/ 0 w 264"/>
                <a:gd name="T31" fmla="*/ 367 h 371"/>
                <a:gd name="T32" fmla="*/ 0 w 264"/>
                <a:gd name="T33" fmla="*/ 4 h 371"/>
                <a:gd name="T34" fmla="*/ 129 w 264"/>
                <a:gd name="T35" fmla="*/ 0 h 371"/>
                <a:gd name="T36" fmla="*/ 253 w 264"/>
                <a:gd name="T37" fmla="*/ 95 h 371"/>
                <a:gd name="T38" fmla="*/ 191 w 264"/>
                <a:gd name="T39" fmla="*/ 178 h 371"/>
                <a:gd name="T40" fmla="*/ 191 w 264"/>
                <a:gd name="T41" fmla="*/ 18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4" h="371">
                  <a:moveTo>
                    <a:pt x="134" y="318"/>
                  </a:moveTo>
                  <a:cubicBezTo>
                    <a:pt x="183" y="318"/>
                    <a:pt x="198" y="308"/>
                    <a:pt x="198" y="265"/>
                  </a:cubicBezTo>
                  <a:cubicBezTo>
                    <a:pt x="198" y="216"/>
                    <a:pt x="182" y="204"/>
                    <a:pt x="132" y="203"/>
                  </a:cubicBezTo>
                  <a:lnTo>
                    <a:pt x="65" y="203"/>
                  </a:lnTo>
                  <a:lnTo>
                    <a:pt x="65" y="318"/>
                  </a:lnTo>
                  <a:lnTo>
                    <a:pt x="134" y="318"/>
                  </a:lnTo>
                  <a:close/>
                  <a:moveTo>
                    <a:pt x="65" y="53"/>
                  </a:moveTo>
                  <a:lnTo>
                    <a:pt x="65" y="155"/>
                  </a:lnTo>
                  <a:lnTo>
                    <a:pt x="131" y="155"/>
                  </a:lnTo>
                  <a:cubicBezTo>
                    <a:pt x="175" y="155"/>
                    <a:pt x="190" y="145"/>
                    <a:pt x="190" y="103"/>
                  </a:cubicBezTo>
                  <a:cubicBezTo>
                    <a:pt x="190" y="63"/>
                    <a:pt x="174" y="53"/>
                    <a:pt x="126" y="53"/>
                  </a:cubicBezTo>
                  <a:lnTo>
                    <a:pt x="65" y="53"/>
                  </a:lnTo>
                  <a:close/>
                  <a:moveTo>
                    <a:pt x="191" y="180"/>
                  </a:moveTo>
                  <a:cubicBezTo>
                    <a:pt x="245" y="185"/>
                    <a:pt x="264" y="219"/>
                    <a:pt x="264" y="277"/>
                  </a:cubicBezTo>
                  <a:cubicBezTo>
                    <a:pt x="264" y="351"/>
                    <a:pt x="230" y="371"/>
                    <a:pt x="145" y="371"/>
                  </a:cubicBezTo>
                  <a:cubicBezTo>
                    <a:pt x="79" y="371"/>
                    <a:pt x="44" y="371"/>
                    <a:pt x="0" y="367"/>
                  </a:cubicBezTo>
                  <a:lnTo>
                    <a:pt x="0" y="4"/>
                  </a:lnTo>
                  <a:cubicBezTo>
                    <a:pt x="39" y="1"/>
                    <a:pt x="71" y="0"/>
                    <a:pt x="129" y="0"/>
                  </a:cubicBezTo>
                  <a:cubicBezTo>
                    <a:pt x="220" y="0"/>
                    <a:pt x="253" y="20"/>
                    <a:pt x="253" y="95"/>
                  </a:cubicBezTo>
                  <a:cubicBezTo>
                    <a:pt x="253" y="147"/>
                    <a:pt x="235" y="174"/>
                    <a:pt x="191" y="178"/>
                  </a:cubicBezTo>
                  <a:lnTo>
                    <a:pt x="191" y="1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57" name="Freeform 9"/>
            <p:cNvSpPr>
              <a:spLocks noEditPoints="1"/>
            </p:cNvSpPr>
            <p:nvPr userDrawn="1"/>
          </p:nvSpPr>
          <p:spPr bwMode="auto">
            <a:xfrm>
              <a:off x="8364538" y="688975"/>
              <a:ext cx="106362" cy="133350"/>
            </a:xfrm>
            <a:custGeom>
              <a:avLst/>
              <a:gdLst>
                <a:gd name="T0" fmla="*/ 69 w 299"/>
                <a:gd name="T1" fmla="*/ 188 h 376"/>
                <a:gd name="T2" fmla="*/ 149 w 299"/>
                <a:gd name="T3" fmla="*/ 320 h 376"/>
                <a:gd name="T4" fmla="*/ 230 w 299"/>
                <a:gd name="T5" fmla="*/ 188 h 376"/>
                <a:gd name="T6" fmla="*/ 149 w 299"/>
                <a:gd name="T7" fmla="*/ 56 h 376"/>
                <a:gd name="T8" fmla="*/ 69 w 299"/>
                <a:gd name="T9" fmla="*/ 188 h 376"/>
                <a:gd name="T10" fmla="*/ 299 w 299"/>
                <a:gd name="T11" fmla="*/ 188 h 376"/>
                <a:gd name="T12" fmla="*/ 149 w 299"/>
                <a:gd name="T13" fmla="*/ 376 h 376"/>
                <a:gd name="T14" fmla="*/ 0 w 299"/>
                <a:gd name="T15" fmla="*/ 188 h 376"/>
                <a:gd name="T16" fmla="*/ 149 w 299"/>
                <a:gd name="T17" fmla="*/ 0 h 376"/>
                <a:gd name="T18" fmla="*/ 299 w 299"/>
                <a:gd name="T19" fmla="*/ 188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9" h="376">
                  <a:moveTo>
                    <a:pt x="69" y="188"/>
                  </a:moveTo>
                  <a:cubicBezTo>
                    <a:pt x="69" y="289"/>
                    <a:pt x="88" y="320"/>
                    <a:pt x="149" y="320"/>
                  </a:cubicBezTo>
                  <a:cubicBezTo>
                    <a:pt x="211" y="320"/>
                    <a:pt x="230" y="289"/>
                    <a:pt x="230" y="188"/>
                  </a:cubicBezTo>
                  <a:cubicBezTo>
                    <a:pt x="230" y="87"/>
                    <a:pt x="211" y="56"/>
                    <a:pt x="149" y="56"/>
                  </a:cubicBezTo>
                  <a:cubicBezTo>
                    <a:pt x="88" y="56"/>
                    <a:pt x="69" y="87"/>
                    <a:pt x="69" y="188"/>
                  </a:cubicBezTo>
                  <a:close/>
                  <a:moveTo>
                    <a:pt x="299" y="188"/>
                  </a:moveTo>
                  <a:cubicBezTo>
                    <a:pt x="299" y="332"/>
                    <a:pt x="260" y="376"/>
                    <a:pt x="149" y="376"/>
                  </a:cubicBezTo>
                  <a:cubicBezTo>
                    <a:pt x="39" y="376"/>
                    <a:pt x="0" y="332"/>
                    <a:pt x="0" y="188"/>
                  </a:cubicBezTo>
                  <a:cubicBezTo>
                    <a:pt x="0" y="44"/>
                    <a:pt x="39" y="0"/>
                    <a:pt x="149" y="0"/>
                  </a:cubicBezTo>
                  <a:cubicBezTo>
                    <a:pt x="260" y="0"/>
                    <a:pt x="299" y="44"/>
                    <a:pt x="299" y="1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58" name="Freeform 10"/>
            <p:cNvSpPr>
              <a:spLocks/>
            </p:cNvSpPr>
            <p:nvPr userDrawn="1"/>
          </p:nvSpPr>
          <p:spPr bwMode="auto">
            <a:xfrm>
              <a:off x="8496300" y="692150"/>
              <a:ext cx="104775" cy="128587"/>
            </a:xfrm>
            <a:custGeom>
              <a:avLst/>
              <a:gdLst>
                <a:gd name="T0" fmla="*/ 295 w 295"/>
                <a:gd name="T1" fmla="*/ 339 h 363"/>
                <a:gd name="T2" fmla="*/ 271 w 295"/>
                <a:gd name="T3" fmla="*/ 363 h 363"/>
                <a:gd name="T4" fmla="*/ 219 w 295"/>
                <a:gd name="T5" fmla="*/ 363 h 363"/>
                <a:gd name="T6" fmla="*/ 192 w 295"/>
                <a:gd name="T7" fmla="*/ 343 h 363"/>
                <a:gd name="T8" fmla="*/ 90 w 295"/>
                <a:gd name="T9" fmla="*/ 121 h 363"/>
                <a:gd name="T10" fmla="*/ 68 w 295"/>
                <a:gd name="T11" fmla="*/ 67 h 363"/>
                <a:gd name="T12" fmla="*/ 62 w 295"/>
                <a:gd name="T13" fmla="*/ 67 h 363"/>
                <a:gd name="T14" fmla="*/ 65 w 295"/>
                <a:gd name="T15" fmla="*/ 121 h 363"/>
                <a:gd name="T16" fmla="*/ 65 w 295"/>
                <a:gd name="T17" fmla="*/ 363 h 363"/>
                <a:gd name="T18" fmla="*/ 0 w 295"/>
                <a:gd name="T19" fmla="*/ 363 h 363"/>
                <a:gd name="T20" fmla="*/ 0 w 295"/>
                <a:gd name="T21" fmla="*/ 25 h 363"/>
                <a:gd name="T22" fmla="*/ 25 w 295"/>
                <a:gd name="T23" fmla="*/ 0 h 363"/>
                <a:gd name="T24" fmla="*/ 76 w 295"/>
                <a:gd name="T25" fmla="*/ 0 h 363"/>
                <a:gd name="T26" fmla="*/ 103 w 295"/>
                <a:gd name="T27" fmla="*/ 20 h 363"/>
                <a:gd name="T28" fmla="*/ 202 w 295"/>
                <a:gd name="T29" fmla="*/ 237 h 363"/>
                <a:gd name="T30" fmla="*/ 227 w 295"/>
                <a:gd name="T31" fmla="*/ 294 h 363"/>
                <a:gd name="T32" fmla="*/ 234 w 295"/>
                <a:gd name="T33" fmla="*/ 294 h 363"/>
                <a:gd name="T34" fmla="*/ 231 w 295"/>
                <a:gd name="T35" fmla="*/ 235 h 363"/>
                <a:gd name="T36" fmla="*/ 231 w 295"/>
                <a:gd name="T37" fmla="*/ 0 h 363"/>
                <a:gd name="T38" fmla="*/ 295 w 295"/>
                <a:gd name="T39" fmla="*/ 0 h 363"/>
                <a:gd name="T40" fmla="*/ 295 w 295"/>
                <a:gd name="T41" fmla="*/ 33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5" h="363">
                  <a:moveTo>
                    <a:pt x="295" y="339"/>
                  </a:moveTo>
                  <a:cubicBezTo>
                    <a:pt x="295" y="355"/>
                    <a:pt x="287" y="363"/>
                    <a:pt x="271" y="363"/>
                  </a:cubicBezTo>
                  <a:lnTo>
                    <a:pt x="219" y="363"/>
                  </a:lnTo>
                  <a:cubicBezTo>
                    <a:pt x="205" y="363"/>
                    <a:pt x="197" y="357"/>
                    <a:pt x="192" y="343"/>
                  </a:cubicBezTo>
                  <a:lnTo>
                    <a:pt x="90" y="121"/>
                  </a:lnTo>
                  <a:cubicBezTo>
                    <a:pt x="83" y="106"/>
                    <a:pt x="72" y="84"/>
                    <a:pt x="68" y="67"/>
                  </a:cubicBezTo>
                  <a:lnTo>
                    <a:pt x="62" y="67"/>
                  </a:lnTo>
                  <a:cubicBezTo>
                    <a:pt x="64" y="85"/>
                    <a:pt x="65" y="104"/>
                    <a:pt x="65" y="121"/>
                  </a:cubicBezTo>
                  <a:lnTo>
                    <a:pt x="65" y="363"/>
                  </a:lnTo>
                  <a:lnTo>
                    <a:pt x="0" y="363"/>
                  </a:lnTo>
                  <a:lnTo>
                    <a:pt x="0" y="25"/>
                  </a:lnTo>
                  <a:cubicBezTo>
                    <a:pt x="0" y="9"/>
                    <a:pt x="9" y="0"/>
                    <a:pt x="25" y="0"/>
                  </a:cubicBezTo>
                  <a:lnTo>
                    <a:pt x="76" y="0"/>
                  </a:lnTo>
                  <a:cubicBezTo>
                    <a:pt x="90" y="0"/>
                    <a:pt x="97" y="7"/>
                    <a:pt x="103" y="20"/>
                  </a:cubicBezTo>
                  <a:lnTo>
                    <a:pt x="202" y="237"/>
                  </a:lnTo>
                  <a:cubicBezTo>
                    <a:pt x="209" y="252"/>
                    <a:pt x="219" y="274"/>
                    <a:pt x="227" y="294"/>
                  </a:cubicBezTo>
                  <a:lnTo>
                    <a:pt x="234" y="294"/>
                  </a:lnTo>
                  <a:cubicBezTo>
                    <a:pt x="232" y="274"/>
                    <a:pt x="231" y="254"/>
                    <a:pt x="231" y="235"/>
                  </a:cubicBezTo>
                  <a:lnTo>
                    <a:pt x="231" y="0"/>
                  </a:lnTo>
                  <a:lnTo>
                    <a:pt x="295" y="0"/>
                  </a:lnTo>
                  <a:lnTo>
                    <a:pt x="295" y="3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59" name="Freeform 11"/>
            <p:cNvSpPr>
              <a:spLocks/>
            </p:cNvSpPr>
            <p:nvPr userDrawn="1"/>
          </p:nvSpPr>
          <p:spPr bwMode="auto">
            <a:xfrm>
              <a:off x="8629650" y="692150"/>
              <a:ext cx="104775" cy="128587"/>
            </a:xfrm>
            <a:custGeom>
              <a:avLst/>
              <a:gdLst>
                <a:gd name="T0" fmla="*/ 295 w 295"/>
                <a:gd name="T1" fmla="*/ 339 h 363"/>
                <a:gd name="T2" fmla="*/ 271 w 295"/>
                <a:gd name="T3" fmla="*/ 363 h 363"/>
                <a:gd name="T4" fmla="*/ 219 w 295"/>
                <a:gd name="T5" fmla="*/ 363 h 363"/>
                <a:gd name="T6" fmla="*/ 191 w 295"/>
                <a:gd name="T7" fmla="*/ 343 h 363"/>
                <a:gd name="T8" fmla="*/ 89 w 295"/>
                <a:gd name="T9" fmla="*/ 121 h 363"/>
                <a:gd name="T10" fmla="*/ 68 w 295"/>
                <a:gd name="T11" fmla="*/ 67 h 363"/>
                <a:gd name="T12" fmla="*/ 62 w 295"/>
                <a:gd name="T13" fmla="*/ 67 h 363"/>
                <a:gd name="T14" fmla="*/ 65 w 295"/>
                <a:gd name="T15" fmla="*/ 121 h 363"/>
                <a:gd name="T16" fmla="*/ 65 w 295"/>
                <a:gd name="T17" fmla="*/ 363 h 363"/>
                <a:gd name="T18" fmla="*/ 0 w 295"/>
                <a:gd name="T19" fmla="*/ 363 h 363"/>
                <a:gd name="T20" fmla="*/ 0 w 295"/>
                <a:gd name="T21" fmla="*/ 25 h 363"/>
                <a:gd name="T22" fmla="*/ 25 w 295"/>
                <a:gd name="T23" fmla="*/ 0 h 363"/>
                <a:gd name="T24" fmla="*/ 76 w 295"/>
                <a:gd name="T25" fmla="*/ 0 h 363"/>
                <a:gd name="T26" fmla="*/ 103 w 295"/>
                <a:gd name="T27" fmla="*/ 20 h 363"/>
                <a:gd name="T28" fmla="*/ 202 w 295"/>
                <a:gd name="T29" fmla="*/ 237 h 363"/>
                <a:gd name="T30" fmla="*/ 227 w 295"/>
                <a:gd name="T31" fmla="*/ 294 h 363"/>
                <a:gd name="T32" fmla="*/ 233 w 295"/>
                <a:gd name="T33" fmla="*/ 294 h 363"/>
                <a:gd name="T34" fmla="*/ 231 w 295"/>
                <a:gd name="T35" fmla="*/ 235 h 363"/>
                <a:gd name="T36" fmla="*/ 231 w 295"/>
                <a:gd name="T37" fmla="*/ 0 h 363"/>
                <a:gd name="T38" fmla="*/ 295 w 295"/>
                <a:gd name="T39" fmla="*/ 0 h 363"/>
                <a:gd name="T40" fmla="*/ 295 w 295"/>
                <a:gd name="T41" fmla="*/ 33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5" h="363">
                  <a:moveTo>
                    <a:pt x="295" y="339"/>
                  </a:moveTo>
                  <a:cubicBezTo>
                    <a:pt x="295" y="355"/>
                    <a:pt x="286" y="363"/>
                    <a:pt x="271" y="363"/>
                  </a:cubicBezTo>
                  <a:lnTo>
                    <a:pt x="219" y="363"/>
                  </a:lnTo>
                  <a:cubicBezTo>
                    <a:pt x="204" y="363"/>
                    <a:pt x="197" y="357"/>
                    <a:pt x="191" y="343"/>
                  </a:cubicBezTo>
                  <a:lnTo>
                    <a:pt x="89" y="121"/>
                  </a:lnTo>
                  <a:cubicBezTo>
                    <a:pt x="83" y="106"/>
                    <a:pt x="72" y="84"/>
                    <a:pt x="68" y="67"/>
                  </a:cubicBezTo>
                  <a:lnTo>
                    <a:pt x="62" y="67"/>
                  </a:lnTo>
                  <a:cubicBezTo>
                    <a:pt x="64" y="85"/>
                    <a:pt x="65" y="104"/>
                    <a:pt x="65" y="121"/>
                  </a:cubicBezTo>
                  <a:lnTo>
                    <a:pt x="65" y="363"/>
                  </a:lnTo>
                  <a:lnTo>
                    <a:pt x="0" y="363"/>
                  </a:lnTo>
                  <a:lnTo>
                    <a:pt x="0" y="25"/>
                  </a:lnTo>
                  <a:cubicBezTo>
                    <a:pt x="0" y="9"/>
                    <a:pt x="9" y="0"/>
                    <a:pt x="25" y="0"/>
                  </a:cubicBezTo>
                  <a:lnTo>
                    <a:pt x="76" y="0"/>
                  </a:lnTo>
                  <a:cubicBezTo>
                    <a:pt x="90" y="0"/>
                    <a:pt x="97" y="7"/>
                    <a:pt x="103" y="20"/>
                  </a:cubicBezTo>
                  <a:lnTo>
                    <a:pt x="202" y="237"/>
                  </a:lnTo>
                  <a:cubicBezTo>
                    <a:pt x="209" y="252"/>
                    <a:pt x="219" y="274"/>
                    <a:pt x="227" y="294"/>
                  </a:cubicBezTo>
                  <a:lnTo>
                    <a:pt x="233" y="294"/>
                  </a:lnTo>
                  <a:cubicBezTo>
                    <a:pt x="232" y="274"/>
                    <a:pt x="231" y="254"/>
                    <a:pt x="231" y="235"/>
                  </a:cubicBezTo>
                  <a:lnTo>
                    <a:pt x="231" y="0"/>
                  </a:lnTo>
                  <a:lnTo>
                    <a:pt x="295" y="0"/>
                  </a:lnTo>
                  <a:lnTo>
                    <a:pt x="295" y="3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60" name="Freeform 12"/>
            <p:cNvSpPr>
              <a:spLocks/>
            </p:cNvSpPr>
            <p:nvPr userDrawn="1"/>
          </p:nvSpPr>
          <p:spPr bwMode="auto">
            <a:xfrm>
              <a:off x="7081838" y="692150"/>
              <a:ext cx="95250" cy="130175"/>
            </a:xfrm>
            <a:custGeom>
              <a:avLst/>
              <a:gdLst>
                <a:gd name="T0" fmla="*/ 267 w 267"/>
                <a:gd name="T1" fmla="*/ 223 h 370"/>
                <a:gd name="T2" fmla="*/ 136 w 267"/>
                <a:gd name="T3" fmla="*/ 370 h 370"/>
                <a:gd name="T4" fmla="*/ 0 w 267"/>
                <a:gd name="T5" fmla="*/ 223 h 370"/>
                <a:gd name="T6" fmla="*/ 0 w 267"/>
                <a:gd name="T7" fmla="*/ 0 h 370"/>
                <a:gd name="T8" fmla="*/ 53 w 267"/>
                <a:gd name="T9" fmla="*/ 0 h 370"/>
                <a:gd name="T10" fmla="*/ 53 w 267"/>
                <a:gd name="T11" fmla="*/ 223 h 370"/>
                <a:gd name="T12" fmla="*/ 134 w 267"/>
                <a:gd name="T13" fmla="*/ 323 h 370"/>
                <a:gd name="T14" fmla="*/ 215 w 267"/>
                <a:gd name="T15" fmla="*/ 223 h 370"/>
                <a:gd name="T16" fmla="*/ 215 w 267"/>
                <a:gd name="T17" fmla="*/ 0 h 370"/>
                <a:gd name="T18" fmla="*/ 267 w 267"/>
                <a:gd name="T19" fmla="*/ 0 h 370"/>
                <a:gd name="T20" fmla="*/ 267 w 267"/>
                <a:gd name="T21" fmla="*/ 22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 h="370">
                  <a:moveTo>
                    <a:pt x="267" y="223"/>
                  </a:moveTo>
                  <a:cubicBezTo>
                    <a:pt x="267" y="330"/>
                    <a:pt x="232" y="370"/>
                    <a:pt x="136" y="370"/>
                  </a:cubicBezTo>
                  <a:cubicBezTo>
                    <a:pt x="36" y="370"/>
                    <a:pt x="0" y="330"/>
                    <a:pt x="0" y="223"/>
                  </a:cubicBezTo>
                  <a:lnTo>
                    <a:pt x="0" y="0"/>
                  </a:lnTo>
                  <a:lnTo>
                    <a:pt x="53" y="0"/>
                  </a:lnTo>
                  <a:lnTo>
                    <a:pt x="53" y="223"/>
                  </a:lnTo>
                  <a:cubicBezTo>
                    <a:pt x="53" y="298"/>
                    <a:pt x="73" y="323"/>
                    <a:pt x="134" y="323"/>
                  </a:cubicBezTo>
                  <a:cubicBezTo>
                    <a:pt x="193" y="323"/>
                    <a:pt x="215" y="298"/>
                    <a:pt x="215" y="223"/>
                  </a:cubicBezTo>
                  <a:lnTo>
                    <a:pt x="215" y="0"/>
                  </a:lnTo>
                  <a:lnTo>
                    <a:pt x="267" y="0"/>
                  </a:lnTo>
                  <a:lnTo>
                    <a:pt x="267" y="223"/>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61" name="Freeform 13"/>
            <p:cNvSpPr>
              <a:spLocks/>
            </p:cNvSpPr>
            <p:nvPr userDrawn="1"/>
          </p:nvSpPr>
          <p:spPr bwMode="auto">
            <a:xfrm>
              <a:off x="7207250" y="692150"/>
              <a:ext cx="101600" cy="128587"/>
            </a:xfrm>
            <a:custGeom>
              <a:avLst/>
              <a:gdLst>
                <a:gd name="T0" fmla="*/ 284 w 284"/>
                <a:gd name="T1" fmla="*/ 343 h 363"/>
                <a:gd name="T2" fmla="*/ 265 w 284"/>
                <a:gd name="T3" fmla="*/ 363 h 363"/>
                <a:gd name="T4" fmla="*/ 215 w 284"/>
                <a:gd name="T5" fmla="*/ 363 h 363"/>
                <a:gd name="T6" fmla="*/ 192 w 284"/>
                <a:gd name="T7" fmla="*/ 347 h 363"/>
                <a:gd name="T8" fmla="*/ 79 w 284"/>
                <a:gd name="T9" fmla="*/ 100 h 363"/>
                <a:gd name="T10" fmla="*/ 57 w 284"/>
                <a:gd name="T11" fmla="*/ 49 h 363"/>
                <a:gd name="T12" fmla="*/ 50 w 284"/>
                <a:gd name="T13" fmla="*/ 49 h 363"/>
                <a:gd name="T14" fmla="*/ 53 w 284"/>
                <a:gd name="T15" fmla="*/ 100 h 363"/>
                <a:gd name="T16" fmla="*/ 53 w 284"/>
                <a:gd name="T17" fmla="*/ 363 h 363"/>
                <a:gd name="T18" fmla="*/ 0 w 284"/>
                <a:gd name="T19" fmla="*/ 363 h 363"/>
                <a:gd name="T20" fmla="*/ 0 w 284"/>
                <a:gd name="T21" fmla="*/ 21 h 363"/>
                <a:gd name="T22" fmla="*/ 20 w 284"/>
                <a:gd name="T23" fmla="*/ 0 h 363"/>
                <a:gd name="T24" fmla="*/ 68 w 284"/>
                <a:gd name="T25" fmla="*/ 0 h 363"/>
                <a:gd name="T26" fmla="*/ 92 w 284"/>
                <a:gd name="T27" fmla="*/ 17 h 363"/>
                <a:gd name="T28" fmla="*/ 202 w 284"/>
                <a:gd name="T29" fmla="*/ 257 h 363"/>
                <a:gd name="T30" fmla="*/ 227 w 284"/>
                <a:gd name="T31" fmla="*/ 312 h 363"/>
                <a:gd name="T32" fmla="*/ 235 w 284"/>
                <a:gd name="T33" fmla="*/ 312 h 363"/>
                <a:gd name="T34" fmla="*/ 232 w 284"/>
                <a:gd name="T35" fmla="*/ 255 h 363"/>
                <a:gd name="T36" fmla="*/ 232 w 284"/>
                <a:gd name="T37" fmla="*/ 0 h 363"/>
                <a:gd name="T38" fmla="*/ 284 w 284"/>
                <a:gd name="T39" fmla="*/ 0 h 363"/>
                <a:gd name="T40" fmla="*/ 284 w 284"/>
                <a:gd name="T41" fmla="*/ 34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4" h="363">
                  <a:moveTo>
                    <a:pt x="284" y="343"/>
                  </a:moveTo>
                  <a:cubicBezTo>
                    <a:pt x="284" y="356"/>
                    <a:pt x="277" y="363"/>
                    <a:pt x="265" y="363"/>
                  </a:cubicBezTo>
                  <a:lnTo>
                    <a:pt x="215" y="363"/>
                  </a:lnTo>
                  <a:cubicBezTo>
                    <a:pt x="203" y="363"/>
                    <a:pt x="197" y="358"/>
                    <a:pt x="192" y="347"/>
                  </a:cubicBezTo>
                  <a:lnTo>
                    <a:pt x="79" y="100"/>
                  </a:lnTo>
                  <a:cubicBezTo>
                    <a:pt x="73" y="86"/>
                    <a:pt x="62" y="64"/>
                    <a:pt x="57" y="49"/>
                  </a:cubicBezTo>
                  <a:lnTo>
                    <a:pt x="50" y="49"/>
                  </a:lnTo>
                  <a:cubicBezTo>
                    <a:pt x="52" y="66"/>
                    <a:pt x="53" y="83"/>
                    <a:pt x="53" y="100"/>
                  </a:cubicBezTo>
                  <a:lnTo>
                    <a:pt x="53" y="363"/>
                  </a:lnTo>
                  <a:lnTo>
                    <a:pt x="0" y="363"/>
                  </a:lnTo>
                  <a:lnTo>
                    <a:pt x="0" y="21"/>
                  </a:lnTo>
                  <a:cubicBezTo>
                    <a:pt x="0" y="7"/>
                    <a:pt x="7" y="0"/>
                    <a:pt x="20" y="0"/>
                  </a:cubicBezTo>
                  <a:lnTo>
                    <a:pt x="68" y="0"/>
                  </a:lnTo>
                  <a:cubicBezTo>
                    <a:pt x="80" y="0"/>
                    <a:pt x="86" y="6"/>
                    <a:pt x="92" y="17"/>
                  </a:cubicBezTo>
                  <a:lnTo>
                    <a:pt x="202" y="257"/>
                  </a:lnTo>
                  <a:cubicBezTo>
                    <a:pt x="208" y="272"/>
                    <a:pt x="219" y="293"/>
                    <a:pt x="227" y="312"/>
                  </a:cubicBezTo>
                  <a:lnTo>
                    <a:pt x="235" y="312"/>
                  </a:lnTo>
                  <a:cubicBezTo>
                    <a:pt x="233" y="293"/>
                    <a:pt x="232" y="274"/>
                    <a:pt x="232" y="255"/>
                  </a:cubicBezTo>
                  <a:lnTo>
                    <a:pt x="232" y="0"/>
                  </a:lnTo>
                  <a:lnTo>
                    <a:pt x="284" y="0"/>
                  </a:lnTo>
                  <a:lnTo>
                    <a:pt x="284" y="343"/>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62" name="Rectangle 14"/>
            <p:cNvSpPr>
              <a:spLocks noChangeArrowheads="1"/>
            </p:cNvSpPr>
            <p:nvPr userDrawn="1"/>
          </p:nvSpPr>
          <p:spPr bwMode="auto">
            <a:xfrm>
              <a:off x="7340600" y="692150"/>
              <a:ext cx="19050" cy="128587"/>
            </a:xfrm>
            <a:prstGeom prst="rect">
              <a:avLst/>
            </a:pr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63" name="Freeform 15"/>
            <p:cNvSpPr>
              <a:spLocks/>
            </p:cNvSpPr>
            <p:nvPr userDrawn="1"/>
          </p:nvSpPr>
          <p:spPr bwMode="auto">
            <a:xfrm>
              <a:off x="7378700" y="692150"/>
              <a:ext cx="109537" cy="128587"/>
            </a:xfrm>
            <a:custGeom>
              <a:avLst/>
              <a:gdLst>
                <a:gd name="T0" fmla="*/ 199 w 306"/>
                <a:gd name="T1" fmla="*/ 348 h 363"/>
                <a:gd name="T2" fmla="*/ 179 w 306"/>
                <a:gd name="T3" fmla="*/ 363 h 363"/>
                <a:gd name="T4" fmla="*/ 128 w 306"/>
                <a:gd name="T5" fmla="*/ 363 h 363"/>
                <a:gd name="T6" fmla="*/ 108 w 306"/>
                <a:gd name="T7" fmla="*/ 348 h 363"/>
                <a:gd name="T8" fmla="*/ 0 w 306"/>
                <a:gd name="T9" fmla="*/ 0 h 363"/>
                <a:gd name="T10" fmla="*/ 55 w 306"/>
                <a:gd name="T11" fmla="*/ 0 h 363"/>
                <a:gd name="T12" fmla="*/ 137 w 306"/>
                <a:gd name="T13" fmla="*/ 283 h 363"/>
                <a:gd name="T14" fmla="*/ 147 w 306"/>
                <a:gd name="T15" fmla="*/ 323 h 363"/>
                <a:gd name="T16" fmla="*/ 161 w 306"/>
                <a:gd name="T17" fmla="*/ 323 h 363"/>
                <a:gd name="T18" fmla="*/ 171 w 306"/>
                <a:gd name="T19" fmla="*/ 283 h 363"/>
                <a:gd name="T20" fmla="*/ 252 w 306"/>
                <a:gd name="T21" fmla="*/ 0 h 363"/>
                <a:gd name="T22" fmla="*/ 306 w 306"/>
                <a:gd name="T23" fmla="*/ 0 h 363"/>
                <a:gd name="T24" fmla="*/ 199 w 306"/>
                <a:gd name="T25" fmla="*/ 348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6" h="363">
                  <a:moveTo>
                    <a:pt x="199" y="348"/>
                  </a:moveTo>
                  <a:cubicBezTo>
                    <a:pt x="197" y="357"/>
                    <a:pt x="189" y="363"/>
                    <a:pt x="179" y="363"/>
                  </a:cubicBezTo>
                  <a:lnTo>
                    <a:pt x="128" y="363"/>
                  </a:lnTo>
                  <a:cubicBezTo>
                    <a:pt x="118" y="363"/>
                    <a:pt x="110" y="357"/>
                    <a:pt x="108" y="348"/>
                  </a:cubicBezTo>
                  <a:lnTo>
                    <a:pt x="0" y="0"/>
                  </a:lnTo>
                  <a:lnTo>
                    <a:pt x="55" y="0"/>
                  </a:lnTo>
                  <a:lnTo>
                    <a:pt x="137" y="283"/>
                  </a:lnTo>
                  <a:cubicBezTo>
                    <a:pt x="140" y="296"/>
                    <a:pt x="143" y="310"/>
                    <a:pt x="147" y="323"/>
                  </a:cubicBezTo>
                  <a:lnTo>
                    <a:pt x="161" y="323"/>
                  </a:lnTo>
                  <a:cubicBezTo>
                    <a:pt x="163" y="310"/>
                    <a:pt x="167" y="296"/>
                    <a:pt x="171" y="283"/>
                  </a:cubicBezTo>
                  <a:lnTo>
                    <a:pt x="252" y="0"/>
                  </a:lnTo>
                  <a:lnTo>
                    <a:pt x="306" y="0"/>
                  </a:lnTo>
                  <a:lnTo>
                    <a:pt x="199" y="348"/>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64" name="Freeform 16"/>
            <p:cNvSpPr>
              <a:spLocks/>
            </p:cNvSpPr>
            <p:nvPr userDrawn="1"/>
          </p:nvSpPr>
          <p:spPr bwMode="auto">
            <a:xfrm>
              <a:off x="7505700" y="692150"/>
              <a:ext cx="80962" cy="128587"/>
            </a:xfrm>
            <a:custGeom>
              <a:avLst/>
              <a:gdLst>
                <a:gd name="T0" fmla="*/ 228 w 228"/>
                <a:gd name="T1" fmla="*/ 361 h 365"/>
                <a:gd name="T2" fmla="*/ 73 w 228"/>
                <a:gd name="T3" fmla="*/ 365 h 365"/>
                <a:gd name="T4" fmla="*/ 0 w 228"/>
                <a:gd name="T5" fmla="*/ 300 h 365"/>
                <a:gd name="T6" fmla="*/ 0 w 228"/>
                <a:gd name="T7" fmla="*/ 65 h 365"/>
                <a:gd name="T8" fmla="*/ 73 w 228"/>
                <a:gd name="T9" fmla="*/ 0 h 365"/>
                <a:gd name="T10" fmla="*/ 228 w 228"/>
                <a:gd name="T11" fmla="*/ 4 h 365"/>
                <a:gd name="T12" fmla="*/ 226 w 228"/>
                <a:gd name="T13" fmla="*/ 45 h 365"/>
                <a:gd name="T14" fmla="*/ 82 w 228"/>
                <a:gd name="T15" fmla="*/ 45 h 365"/>
                <a:gd name="T16" fmla="*/ 53 w 228"/>
                <a:gd name="T17" fmla="*/ 79 h 365"/>
                <a:gd name="T18" fmla="*/ 53 w 228"/>
                <a:gd name="T19" fmla="*/ 152 h 365"/>
                <a:gd name="T20" fmla="*/ 206 w 228"/>
                <a:gd name="T21" fmla="*/ 152 h 365"/>
                <a:gd name="T22" fmla="*/ 206 w 228"/>
                <a:gd name="T23" fmla="*/ 194 h 365"/>
                <a:gd name="T24" fmla="*/ 53 w 228"/>
                <a:gd name="T25" fmla="*/ 194 h 365"/>
                <a:gd name="T26" fmla="*/ 53 w 228"/>
                <a:gd name="T27" fmla="*/ 287 h 365"/>
                <a:gd name="T28" fmla="*/ 82 w 228"/>
                <a:gd name="T29" fmla="*/ 321 h 365"/>
                <a:gd name="T30" fmla="*/ 226 w 228"/>
                <a:gd name="T31" fmla="*/ 321 h 365"/>
                <a:gd name="T32" fmla="*/ 228 w 228"/>
                <a:gd name="T33" fmla="*/ 36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365">
                  <a:moveTo>
                    <a:pt x="228" y="361"/>
                  </a:moveTo>
                  <a:cubicBezTo>
                    <a:pt x="180" y="365"/>
                    <a:pt x="125" y="365"/>
                    <a:pt x="73" y="365"/>
                  </a:cubicBezTo>
                  <a:cubicBezTo>
                    <a:pt x="27" y="365"/>
                    <a:pt x="0" y="340"/>
                    <a:pt x="0" y="300"/>
                  </a:cubicBezTo>
                  <a:lnTo>
                    <a:pt x="0" y="65"/>
                  </a:lnTo>
                  <a:cubicBezTo>
                    <a:pt x="0" y="25"/>
                    <a:pt x="28" y="0"/>
                    <a:pt x="73" y="0"/>
                  </a:cubicBezTo>
                  <a:cubicBezTo>
                    <a:pt x="125" y="0"/>
                    <a:pt x="180" y="0"/>
                    <a:pt x="228" y="4"/>
                  </a:cubicBezTo>
                  <a:lnTo>
                    <a:pt x="226" y="45"/>
                  </a:lnTo>
                  <a:lnTo>
                    <a:pt x="82" y="45"/>
                  </a:lnTo>
                  <a:cubicBezTo>
                    <a:pt x="61" y="45"/>
                    <a:pt x="53" y="54"/>
                    <a:pt x="53" y="79"/>
                  </a:cubicBezTo>
                  <a:lnTo>
                    <a:pt x="53" y="152"/>
                  </a:lnTo>
                  <a:lnTo>
                    <a:pt x="206" y="152"/>
                  </a:lnTo>
                  <a:lnTo>
                    <a:pt x="206" y="194"/>
                  </a:lnTo>
                  <a:lnTo>
                    <a:pt x="53" y="194"/>
                  </a:lnTo>
                  <a:lnTo>
                    <a:pt x="53" y="287"/>
                  </a:lnTo>
                  <a:cubicBezTo>
                    <a:pt x="53" y="312"/>
                    <a:pt x="61" y="321"/>
                    <a:pt x="82" y="321"/>
                  </a:cubicBezTo>
                  <a:lnTo>
                    <a:pt x="226" y="321"/>
                  </a:lnTo>
                  <a:lnTo>
                    <a:pt x="228" y="361"/>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65" name="Freeform 17"/>
            <p:cNvSpPr>
              <a:spLocks noEditPoints="1"/>
            </p:cNvSpPr>
            <p:nvPr userDrawn="1"/>
          </p:nvSpPr>
          <p:spPr bwMode="auto">
            <a:xfrm>
              <a:off x="7612063" y="690563"/>
              <a:ext cx="92075" cy="130175"/>
            </a:xfrm>
            <a:custGeom>
              <a:avLst/>
              <a:gdLst>
                <a:gd name="T0" fmla="*/ 126 w 260"/>
                <a:gd name="T1" fmla="*/ 173 h 367"/>
                <a:gd name="T2" fmla="*/ 194 w 260"/>
                <a:gd name="T3" fmla="*/ 108 h 367"/>
                <a:gd name="T4" fmla="*/ 126 w 260"/>
                <a:gd name="T5" fmla="*/ 45 h 367"/>
                <a:gd name="T6" fmla="*/ 52 w 260"/>
                <a:gd name="T7" fmla="*/ 45 h 367"/>
                <a:gd name="T8" fmla="*/ 52 w 260"/>
                <a:gd name="T9" fmla="*/ 173 h 367"/>
                <a:gd name="T10" fmla="*/ 126 w 260"/>
                <a:gd name="T11" fmla="*/ 173 h 367"/>
                <a:gd name="T12" fmla="*/ 204 w 260"/>
                <a:gd name="T13" fmla="*/ 367 h 367"/>
                <a:gd name="T14" fmla="*/ 173 w 260"/>
                <a:gd name="T15" fmla="*/ 254 h 367"/>
                <a:gd name="T16" fmla="*/ 127 w 260"/>
                <a:gd name="T17" fmla="*/ 218 h 367"/>
                <a:gd name="T18" fmla="*/ 52 w 260"/>
                <a:gd name="T19" fmla="*/ 217 h 367"/>
                <a:gd name="T20" fmla="*/ 52 w 260"/>
                <a:gd name="T21" fmla="*/ 367 h 367"/>
                <a:gd name="T22" fmla="*/ 0 w 260"/>
                <a:gd name="T23" fmla="*/ 367 h 367"/>
                <a:gd name="T24" fmla="*/ 0 w 260"/>
                <a:gd name="T25" fmla="*/ 4 h 367"/>
                <a:gd name="T26" fmla="*/ 127 w 260"/>
                <a:gd name="T27" fmla="*/ 0 h 367"/>
                <a:gd name="T28" fmla="*/ 247 w 260"/>
                <a:gd name="T29" fmla="*/ 105 h 367"/>
                <a:gd name="T30" fmla="*/ 180 w 260"/>
                <a:gd name="T31" fmla="*/ 197 h 367"/>
                <a:gd name="T32" fmla="*/ 180 w 260"/>
                <a:gd name="T33" fmla="*/ 200 h 367"/>
                <a:gd name="T34" fmla="*/ 226 w 260"/>
                <a:gd name="T35" fmla="*/ 252 h 367"/>
                <a:gd name="T36" fmla="*/ 260 w 260"/>
                <a:gd name="T37" fmla="*/ 367 h 367"/>
                <a:gd name="T38" fmla="*/ 204 w 260"/>
                <a:gd name="T39" fmla="*/ 36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0" h="367">
                  <a:moveTo>
                    <a:pt x="126" y="173"/>
                  </a:moveTo>
                  <a:cubicBezTo>
                    <a:pt x="177" y="172"/>
                    <a:pt x="194" y="158"/>
                    <a:pt x="194" y="108"/>
                  </a:cubicBezTo>
                  <a:cubicBezTo>
                    <a:pt x="194" y="58"/>
                    <a:pt x="177" y="45"/>
                    <a:pt x="126" y="45"/>
                  </a:cubicBezTo>
                  <a:cubicBezTo>
                    <a:pt x="98" y="45"/>
                    <a:pt x="72" y="45"/>
                    <a:pt x="52" y="45"/>
                  </a:cubicBezTo>
                  <a:lnTo>
                    <a:pt x="52" y="173"/>
                  </a:lnTo>
                  <a:lnTo>
                    <a:pt x="126" y="173"/>
                  </a:lnTo>
                  <a:close/>
                  <a:moveTo>
                    <a:pt x="204" y="367"/>
                  </a:moveTo>
                  <a:lnTo>
                    <a:pt x="173" y="254"/>
                  </a:lnTo>
                  <a:cubicBezTo>
                    <a:pt x="164" y="228"/>
                    <a:pt x="150" y="218"/>
                    <a:pt x="127" y="218"/>
                  </a:cubicBezTo>
                  <a:lnTo>
                    <a:pt x="52" y="217"/>
                  </a:lnTo>
                  <a:lnTo>
                    <a:pt x="52" y="367"/>
                  </a:lnTo>
                  <a:lnTo>
                    <a:pt x="0" y="367"/>
                  </a:lnTo>
                  <a:lnTo>
                    <a:pt x="0" y="4"/>
                  </a:lnTo>
                  <a:cubicBezTo>
                    <a:pt x="40" y="0"/>
                    <a:pt x="68" y="0"/>
                    <a:pt x="127" y="0"/>
                  </a:cubicBezTo>
                  <a:cubicBezTo>
                    <a:pt x="212" y="0"/>
                    <a:pt x="247" y="23"/>
                    <a:pt x="247" y="105"/>
                  </a:cubicBezTo>
                  <a:cubicBezTo>
                    <a:pt x="247" y="162"/>
                    <a:pt x="229" y="191"/>
                    <a:pt x="180" y="197"/>
                  </a:cubicBezTo>
                  <a:lnTo>
                    <a:pt x="180" y="200"/>
                  </a:lnTo>
                  <a:cubicBezTo>
                    <a:pt x="198" y="205"/>
                    <a:pt x="218" y="221"/>
                    <a:pt x="226" y="252"/>
                  </a:cubicBezTo>
                  <a:lnTo>
                    <a:pt x="260" y="367"/>
                  </a:lnTo>
                  <a:lnTo>
                    <a:pt x="204" y="367"/>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66" name="Freeform 18"/>
            <p:cNvSpPr>
              <a:spLocks/>
            </p:cNvSpPr>
            <p:nvPr userDrawn="1"/>
          </p:nvSpPr>
          <p:spPr bwMode="auto">
            <a:xfrm>
              <a:off x="7723188" y="688975"/>
              <a:ext cx="85725" cy="133350"/>
            </a:xfrm>
            <a:custGeom>
              <a:avLst/>
              <a:gdLst>
                <a:gd name="T0" fmla="*/ 229 w 243"/>
                <a:gd name="T1" fmla="*/ 11 h 375"/>
                <a:gd name="T2" fmla="*/ 226 w 243"/>
                <a:gd name="T3" fmla="*/ 49 h 375"/>
                <a:gd name="T4" fmla="*/ 122 w 243"/>
                <a:gd name="T5" fmla="*/ 47 h 375"/>
                <a:gd name="T6" fmla="*/ 53 w 243"/>
                <a:gd name="T7" fmla="*/ 97 h 375"/>
                <a:gd name="T8" fmla="*/ 97 w 243"/>
                <a:gd name="T9" fmla="*/ 152 h 375"/>
                <a:gd name="T10" fmla="*/ 169 w 243"/>
                <a:gd name="T11" fmla="*/ 172 h 375"/>
                <a:gd name="T12" fmla="*/ 243 w 243"/>
                <a:gd name="T13" fmla="*/ 276 h 375"/>
                <a:gd name="T14" fmla="*/ 119 w 243"/>
                <a:gd name="T15" fmla="*/ 375 h 375"/>
                <a:gd name="T16" fmla="*/ 5 w 243"/>
                <a:gd name="T17" fmla="*/ 365 h 375"/>
                <a:gd name="T18" fmla="*/ 9 w 243"/>
                <a:gd name="T19" fmla="*/ 326 h 375"/>
                <a:gd name="T20" fmla="*/ 120 w 243"/>
                <a:gd name="T21" fmla="*/ 329 h 375"/>
                <a:gd name="T22" fmla="*/ 189 w 243"/>
                <a:gd name="T23" fmla="*/ 275 h 375"/>
                <a:gd name="T24" fmla="*/ 146 w 243"/>
                <a:gd name="T25" fmla="*/ 219 h 375"/>
                <a:gd name="T26" fmla="*/ 72 w 243"/>
                <a:gd name="T27" fmla="*/ 199 h 375"/>
                <a:gd name="T28" fmla="*/ 0 w 243"/>
                <a:gd name="T29" fmla="*/ 96 h 375"/>
                <a:gd name="T30" fmla="*/ 120 w 243"/>
                <a:gd name="T31" fmla="*/ 0 h 375"/>
                <a:gd name="T32" fmla="*/ 229 w 243"/>
                <a:gd name="T33" fmla="*/ 1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3" h="375">
                  <a:moveTo>
                    <a:pt x="229" y="11"/>
                  </a:moveTo>
                  <a:lnTo>
                    <a:pt x="226" y="49"/>
                  </a:lnTo>
                  <a:cubicBezTo>
                    <a:pt x="195" y="48"/>
                    <a:pt x="156" y="47"/>
                    <a:pt x="122" y="47"/>
                  </a:cubicBezTo>
                  <a:cubicBezTo>
                    <a:pt x="72" y="47"/>
                    <a:pt x="53" y="49"/>
                    <a:pt x="53" y="97"/>
                  </a:cubicBezTo>
                  <a:cubicBezTo>
                    <a:pt x="53" y="135"/>
                    <a:pt x="67" y="145"/>
                    <a:pt x="97" y="152"/>
                  </a:cubicBezTo>
                  <a:lnTo>
                    <a:pt x="169" y="172"/>
                  </a:lnTo>
                  <a:cubicBezTo>
                    <a:pt x="225" y="188"/>
                    <a:pt x="243" y="221"/>
                    <a:pt x="243" y="276"/>
                  </a:cubicBezTo>
                  <a:cubicBezTo>
                    <a:pt x="243" y="359"/>
                    <a:pt x="206" y="375"/>
                    <a:pt x="119" y="375"/>
                  </a:cubicBezTo>
                  <a:cubicBezTo>
                    <a:pt x="96" y="375"/>
                    <a:pt x="56" y="374"/>
                    <a:pt x="5" y="365"/>
                  </a:cubicBezTo>
                  <a:lnTo>
                    <a:pt x="9" y="326"/>
                  </a:lnTo>
                  <a:cubicBezTo>
                    <a:pt x="75" y="328"/>
                    <a:pt x="93" y="329"/>
                    <a:pt x="120" y="329"/>
                  </a:cubicBezTo>
                  <a:cubicBezTo>
                    <a:pt x="173" y="328"/>
                    <a:pt x="189" y="320"/>
                    <a:pt x="189" y="275"/>
                  </a:cubicBezTo>
                  <a:cubicBezTo>
                    <a:pt x="189" y="236"/>
                    <a:pt x="175" y="227"/>
                    <a:pt x="146" y="219"/>
                  </a:cubicBezTo>
                  <a:lnTo>
                    <a:pt x="72" y="199"/>
                  </a:lnTo>
                  <a:cubicBezTo>
                    <a:pt x="19" y="184"/>
                    <a:pt x="0" y="151"/>
                    <a:pt x="0" y="96"/>
                  </a:cubicBezTo>
                  <a:cubicBezTo>
                    <a:pt x="0" y="12"/>
                    <a:pt x="38" y="0"/>
                    <a:pt x="120" y="0"/>
                  </a:cubicBezTo>
                  <a:cubicBezTo>
                    <a:pt x="154" y="0"/>
                    <a:pt x="192" y="2"/>
                    <a:pt x="229" y="11"/>
                  </a:cubicBez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67" name="Rectangle 19"/>
            <p:cNvSpPr>
              <a:spLocks noChangeArrowheads="1"/>
            </p:cNvSpPr>
            <p:nvPr userDrawn="1"/>
          </p:nvSpPr>
          <p:spPr bwMode="auto">
            <a:xfrm>
              <a:off x="7834313" y="692150"/>
              <a:ext cx="19050" cy="128587"/>
            </a:xfrm>
            <a:prstGeom prst="rect">
              <a:avLst/>
            </a:pr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68" name="Freeform 20"/>
            <p:cNvSpPr>
              <a:spLocks/>
            </p:cNvSpPr>
            <p:nvPr userDrawn="1"/>
          </p:nvSpPr>
          <p:spPr bwMode="auto">
            <a:xfrm>
              <a:off x="7872413" y="692150"/>
              <a:ext cx="101600" cy="128587"/>
            </a:xfrm>
            <a:custGeom>
              <a:avLst/>
              <a:gdLst>
                <a:gd name="T0" fmla="*/ 168 w 283"/>
                <a:gd name="T1" fmla="*/ 47 h 363"/>
                <a:gd name="T2" fmla="*/ 168 w 283"/>
                <a:gd name="T3" fmla="*/ 363 h 363"/>
                <a:gd name="T4" fmla="*/ 114 w 283"/>
                <a:gd name="T5" fmla="*/ 363 h 363"/>
                <a:gd name="T6" fmla="*/ 114 w 283"/>
                <a:gd name="T7" fmla="*/ 47 h 363"/>
                <a:gd name="T8" fmla="*/ 0 w 283"/>
                <a:gd name="T9" fmla="*/ 47 h 363"/>
                <a:gd name="T10" fmla="*/ 0 w 283"/>
                <a:gd name="T11" fmla="*/ 0 h 363"/>
                <a:gd name="T12" fmla="*/ 283 w 283"/>
                <a:gd name="T13" fmla="*/ 0 h 363"/>
                <a:gd name="T14" fmla="*/ 283 w 283"/>
                <a:gd name="T15" fmla="*/ 47 h 363"/>
                <a:gd name="T16" fmla="*/ 168 w 283"/>
                <a:gd name="T17" fmla="*/ 47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 h="363">
                  <a:moveTo>
                    <a:pt x="168" y="47"/>
                  </a:moveTo>
                  <a:lnTo>
                    <a:pt x="168" y="363"/>
                  </a:lnTo>
                  <a:lnTo>
                    <a:pt x="114" y="363"/>
                  </a:lnTo>
                  <a:lnTo>
                    <a:pt x="114" y="47"/>
                  </a:lnTo>
                  <a:lnTo>
                    <a:pt x="0" y="47"/>
                  </a:lnTo>
                  <a:lnTo>
                    <a:pt x="0" y="0"/>
                  </a:lnTo>
                  <a:lnTo>
                    <a:pt x="283" y="0"/>
                  </a:lnTo>
                  <a:lnTo>
                    <a:pt x="283" y="47"/>
                  </a:lnTo>
                  <a:lnTo>
                    <a:pt x="168" y="47"/>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69" name="Freeform 21"/>
            <p:cNvSpPr>
              <a:spLocks noEditPoints="1"/>
            </p:cNvSpPr>
            <p:nvPr userDrawn="1"/>
          </p:nvSpPr>
          <p:spPr bwMode="auto">
            <a:xfrm>
              <a:off x="7969250" y="657225"/>
              <a:ext cx="114300" cy="163512"/>
            </a:xfrm>
            <a:custGeom>
              <a:avLst/>
              <a:gdLst>
                <a:gd name="T0" fmla="*/ 199 w 321"/>
                <a:gd name="T1" fmla="*/ 57 h 459"/>
                <a:gd name="T2" fmla="*/ 185 w 321"/>
                <a:gd name="T3" fmla="*/ 43 h 459"/>
                <a:gd name="T4" fmla="*/ 185 w 321"/>
                <a:gd name="T5" fmla="*/ 14 h 459"/>
                <a:gd name="T6" fmla="*/ 199 w 321"/>
                <a:gd name="T7" fmla="*/ 0 h 459"/>
                <a:gd name="T8" fmla="*/ 215 w 321"/>
                <a:gd name="T9" fmla="*/ 0 h 459"/>
                <a:gd name="T10" fmla="*/ 230 w 321"/>
                <a:gd name="T11" fmla="*/ 14 h 459"/>
                <a:gd name="T12" fmla="*/ 230 w 321"/>
                <a:gd name="T13" fmla="*/ 43 h 459"/>
                <a:gd name="T14" fmla="*/ 215 w 321"/>
                <a:gd name="T15" fmla="*/ 57 h 459"/>
                <a:gd name="T16" fmla="*/ 199 w 321"/>
                <a:gd name="T17" fmla="*/ 57 h 459"/>
                <a:gd name="T18" fmla="*/ 176 w 321"/>
                <a:gd name="T19" fmla="*/ 166 h 459"/>
                <a:gd name="T20" fmla="*/ 167 w 321"/>
                <a:gd name="T21" fmla="*/ 137 h 459"/>
                <a:gd name="T22" fmla="*/ 153 w 321"/>
                <a:gd name="T23" fmla="*/ 137 h 459"/>
                <a:gd name="T24" fmla="*/ 144 w 321"/>
                <a:gd name="T25" fmla="*/ 166 h 459"/>
                <a:gd name="T26" fmla="*/ 102 w 321"/>
                <a:gd name="T27" fmla="*/ 304 h 459"/>
                <a:gd name="T28" fmla="*/ 218 w 321"/>
                <a:gd name="T29" fmla="*/ 304 h 459"/>
                <a:gd name="T30" fmla="*/ 176 w 321"/>
                <a:gd name="T31" fmla="*/ 166 h 459"/>
                <a:gd name="T32" fmla="*/ 105 w 321"/>
                <a:gd name="T33" fmla="*/ 57 h 459"/>
                <a:gd name="T34" fmla="*/ 92 w 321"/>
                <a:gd name="T35" fmla="*/ 43 h 459"/>
                <a:gd name="T36" fmla="*/ 92 w 321"/>
                <a:gd name="T37" fmla="*/ 14 h 459"/>
                <a:gd name="T38" fmla="*/ 105 w 321"/>
                <a:gd name="T39" fmla="*/ 0 h 459"/>
                <a:gd name="T40" fmla="*/ 122 w 321"/>
                <a:gd name="T41" fmla="*/ 0 h 459"/>
                <a:gd name="T42" fmla="*/ 136 w 321"/>
                <a:gd name="T43" fmla="*/ 14 h 459"/>
                <a:gd name="T44" fmla="*/ 136 w 321"/>
                <a:gd name="T45" fmla="*/ 43 h 459"/>
                <a:gd name="T46" fmla="*/ 122 w 321"/>
                <a:gd name="T47" fmla="*/ 57 h 459"/>
                <a:gd name="T48" fmla="*/ 105 w 321"/>
                <a:gd name="T49" fmla="*/ 57 h 459"/>
                <a:gd name="T50" fmla="*/ 88 w 321"/>
                <a:gd name="T51" fmla="*/ 350 h 459"/>
                <a:gd name="T52" fmla="*/ 54 w 321"/>
                <a:gd name="T53" fmla="*/ 459 h 459"/>
                <a:gd name="T54" fmla="*/ 0 w 321"/>
                <a:gd name="T55" fmla="*/ 459 h 459"/>
                <a:gd name="T56" fmla="*/ 114 w 321"/>
                <a:gd name="T57" fmla="*/ 110 h 459"/>
                <a:gd name="T58" fmla="*/ 133 w 321"/>
                <a:gd name="T59" fmla="*/ 96 h 459"/>
                <a:gd name="T60" fmla="*/ 187 w 321"/>
                <a:gd name="T61" fmla="*/ 96 h 459"/>
                <a:gd name="T62" fmla="*/ 206 w 321"/>
                <a:gd name="T63" fmla="*/ 110 h 459"/>
                <a:gd name="T64" fmla="*/ 321 w 321"/>
                <a:gd name="T65" fmla="*/ 459 h 459"/>
                <a:gd name="T66" fmla="*/ 266 w 321"/>
                <a:gd name="T67" fmla="*/ 459 h 459"/>
                <a:gd name="T68" fmla="*/ 233 w 321"/>
                <a:gd name="T69" fmla="*/ 350 h 459"/>
                <a:gd name="T70" fmla="*/ 88 w 321"/>
                <a:gd name="T71" fmla="*/ 35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1" h="459">
                  <a:moveTo>
                    <a:pt x="199" y="57"/>
                  </a:moveTo>
                  <a:cubicBezTo>
                    <a:pt x="189" y="57"/>
                    <a:pt x="185" y="53"/>
                    <a:pt x="185" y="43"/>
                  </a:cubicBezTo>
                  <a:lnTo>
                    <a:pt x="185" y="14"/>
                  </a:lnTo>
                  <a:cubicBezTo>
                    <a:pt x="185" y="6"/>
                    <a:pt x="189" y="0"/>
                    <a:pt x="199" y="0"/>
                  </a:cubicBezTo>
                  <a:lnTo>
                    <a:pt x="215" y="0"/>
                  </a:lnTo>
                  <a:cubicBezTo>
                    <a:pt x="224" y="0"/>
                    <a:pt x="230" y="6"/>
                    <a:pt x="230" y="14"/>
                  </a:cubicBezTo>
                  <a:lnTo>
                    <a:pt x="230" y="43"/>
                  </a:lnTo>
                  <a:cubicBezTo>
                    <a:pt x="230" y="53"/>
                    <a:pt x="224" y="57"/>
                    <a:pt x="215" y="57"/>
                  </a:cubicBezTo>
                  <a:lnTo>
                    <a:pt x="199" y="57"/>
                  </a:lnTo>
                  <a:close/>
                  <a:moveTo>
                    <a:pt x="176" y="166"/>
                  </a:moveTo>
                  <a:cubicBezTo>
                    <a:pt x="173" y="157"/>
                    <a:pt x="170" y="146"/>
                    <a:pt x="167" y="137"/>
                  </a:cubicBezTo>
                  <a:lnTo>
                    <a:pt x="153" y="137"/>
                  </a:lnTo>
                  <a:cubicBezTo>
                    <a:pt x="150" y="146"/>
                    <a:pt x="147" y="157"/>
                    <a:pt x="144" y="166"/>
                  </a:cubicBezTo>
                  <a:lnTo>
                    <a:pt x="102" y="304"/>
                  </a:lnTo>
                  <a:lnTo>
                    <a:pt x="218" y="304"/>
                  </a:lnTo>
                  <a:lnTo>
                    <a:pt x="176" y="166"/>
                  </a:lnTo>
                  <a:close/>
                  <a:moveTo>
                    <a:pt x="105" y="57"/>
                  </a:moveTo>
                  <a:cubicBezTo>
                    <a:pt x="96" y="57"/>
                    <a:pt x="92" y="53"/>
                    <a:pt x="92" y="43"/>
                  </a:cubicBezTo>
                  <a:lnTo>
                    <a:pt x="92" y="14"/>
                  </a:lnTo>
                  <a:cubicBezTo>
                    <a:pt x="92" y="6"/>
                    <a:pt x="96" y="0"/>
                    <a:pt x="105" y="0"/>
                  </a:cubicBezTo>
                  <a:lnTo>
                    <a:pt x="122" y="0"/>
                  </a:lnTo>
                  <a:cubicBezTo>
                    <a:pt x="132" y="0"/>
                    <a:pt x="136" y="6"/>
                    <a:pt x="136" y="14"/>
                  </a:cubicBezTo>
                  <a:lnTo>
                    <a:pt x="136" y="43"/>
                  </a:lnTo>
                  <a:cubicBezTo>
                    <a:pt x="136" y="53"/>
                    <a:pt x="132" y="57"/>
                    <a:pt x="122" y="57"/>
                  </a:cubicBezTo>
                  <a:lnTo>
                    <a:pt x="105" y="57"/>
                  </a:lnTo>
                  <a:close/>
                  <a:moveTo>
                    <a:pt x="88" y="350"/>
                  </a:moveTo>
                  <a:lnTo>
                    <a:pt x="54" y="459"/>
                  </a:lnTo>
                  <a:lnTo>
                    <a:pt x="0" y="459"/>
                  </a:lnTo>
                  <a:lnTo>
                    <a:pt x="114" y="110"/>
                  </a:lnTo>
                  <a:cubicBezTo>
                    <a:pt x="116" y="102"/>
                    <a:pt x="124" y="96"/>
                    <a:pt x="133" y="96"/>
                  </a:cubicBezTo>
                  <a:lnTo>
                    <a:pt x="187" y="96"/>
                  </a:lnTo>
                  <a:cubicBezTo>
                    <a:pt x="196" y="96"/>
                    <a:pt x="204" y="102"/>
                    <a:pt x="206" y="110"/>
                  </a:cubicBezTo>
                  <a:lnTo>
                    <a:pt x="321" y="459"/>
                  </a:lnTo>
                  <a:lnTo>
                    <a:pt x="266" y="459"/>
                  </a:lnTo>
                  <a:lnTo>
                    <a:pt x="233" y="350"/>
                  </a:lnTo>
                  <a:lnTo>
                    <a:pt x="88" y="350"/>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70" name="Freeform 22"/>
            <p:cNvSpPr>
              <a:spLocks/>
            </p:cNvSpPr>
            <p:nvPr userDrawn="1"/>
          </p:nvSpPr>
          <p:spPr bwMode="auto">
            <a:xfrm>
              <a:off x="8078788" y="692150"/>
              <a:ext cx="100012" cy="128587"/>
            </a:xfrm>
            <a:custGeom>
              <a:avLst/>
              <a:gdLst>
                <a:gd name="T0" fmla="*/ 167 w 282"/>
                <a:gd name="T1" fmla="*/ 47 h 363"/>
                <a:gd name="T2" fmla="*/ 167 w 282"/>
                <a:gd name="T3" fmla="*/ 363 h 363"/>
                <a:gd name="T4" fmla="*/ 114 w 282"/>
                <a:gd name="T5" fmla="*/ 363 h 363"/>
                <a:gd name="T6" fmla="*/ 114 w 282"/>
                <a:gd name="T7" fmla="*/ 47 h 363"/>
                <a:gd name="T8" fmla="*/ 0 w 282"/>
                <a:gd name="T9" fmla="*/ 47 h 363"/>
                <a:gd name="T10" fmla="*/ 0 w 282"/>
                <a:gd name="T11" fmla="*/ 0 h 363"/>
                <a:gd name="T12" fmla="*/ 282 w 282"/>
                <a:gd name="T13" fmla="*/ 0 h 363"/>
                <a:gd name="T14" fmla="*/ 282 w 282"/>
                <a:gd name="T15" fmla="*/ 47 h 363"/>
                <a:gd name="T16" fmla="*/ 167 w 282"/>
                <a:gd name="T17" fmla="*/ 47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363">
                  <a:moveTo>
                    <a:pt x="167" y="47"/>
                  </a:moveTo>
                  <a:lnTo>
                    <a:pt x="167" y="363"/>
                  </a:lnTo>
                  <a:lnTo>
                    <a:pt x="114" y="363"/>
                  </a:lnTo>
                  <a:lnTo>
                    <a:pt x="114" y="47"/>
                  </a:lnTo>
                  <a:lnTo>
                    <a:pt x="0" y="47"/>
                  </a:lnTo>
                  <a:lnTo>
                    <a:pt x="0" y="0"/>
                  </a:lnTo>
                  <a:lnTo>
                    <a:pt x="282" y="0"/>
                  </a:lnTo>
                  <a:lnTo>
                    <a:pt x="282" y="47"/>
                  </a:lnTo>
                  <a:lnTo>
                    <a:pt x="167" y="47"/>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grpSp>
      <p:sp>
        <p:nvSpPr>
          <p:cNvPr id="71" name="Freeform 7"/>
          <p:cNvSpPr>
            <a:spLocks noChangeAspect="1"/>
          </p:cNvSpPr>
          <p:nvPr userDrawn="1"/>
        </p:nvSpPr>
        <p:spPr bwMode="auto">
          <a:xfrm>
            <a:off x="1714499" y="0"/>
            <a:ext cx="10477500" cy="6856975"/>
          </a:xfrm>
          <a:custGeom>
            <a:avLst/>
            <a:gdLst>
              <a:gd name="T0" fmla="*/ 2000 w 2000"/>
              <a:gd name="T1" fmla="*/ 0 h 1349"/>
              <a:gd name="T2" fmla="*/ 1361 w 2000"/>
              <a:gd name="T3" fmla="*/ 0 h 1349"/>
              <a:gd name="T4" fmla="*/ 992 w 2000"/>
              <a:gd name="T5" fmla="*/ 627 h 1349"/>
              <a:gd name="T6" fmla="*/ 0 w 2000"/>
              <a:gd name="T7" fmla="*/ 1193 h 1349"/>
              <a:gd name="T8" fmla="*/ 0 w 2000"/>
              <a:gd name="T9" fmla="*/ 1349 h 1349"/>
              <a:gd name="T10" fmla="*/ 2000 w 2000"/>
              <a:gd name="T11" fmla="*/ 1349 h 1349"/>
              <a:gd name="T12" fmla="*/ 2000 w 2000"/>
              <a:gd name="T13" fmla="*/ 0 h 1349"/>
            </a:gdLst>
            <a:ahLst/>
            <a:cxnLst>
              <a:cxn ang="0">
                <a:pos x="T0" y="T1"/>
              </a:cxn>
              <a:cxn ang="0">
                <a:pos x="T2" y="T3"/>
              </a:cxn>
              <a:cxn ang="0">
                <a:pos x="T4" y="T5"/>
              </a:cxn>
              <a:cxn ang="0">
                <a:pos x="T6" y="T7"/>
              </a:cxn>
              <a:cxn ang="0">
                <a:pos x="T8" y="T9"/>
              </a:cxn>
              <a:cxn ang="0">
                <a:pos x="T10" y="T11"/>
              </a:cxn>
              <a:cxn ang="0">
                <a:pos x="T12" y="T13"/>
              </a:cxn>
            </a:cxnLst>
            <a:rect l="0" t="0" r="r" b="b"/>
            <a:pathLst>
              <a:path w="2000" h="1349">
                <a:moveTo>
                  <a:pt x="2000" y="0"/>
                </a:moveTo>
                <a:lnTo>
                  <a:pt x="1361" y="0"/>
                </a:lnTo>
                <a:cubicBezTo>
                  <a:pt x="1285" y="208"/>
                  <a:pt x="1168" y="419"/>
                  <a:pt x="992" y="627"/>
                </a:cubicBezTo>
                <a:cubicBezTo>
                  <a:pt x="644" y="1036"/>
                  <a:pt x="259" y="1159"/>
                  <a:pt x="0" y="1193"/>
                </a:cubicBezTo>
                <a:lnTo>
                  <a:pt x="0" y="1349"/>
                </a:lnTo>
                <a:lnTo>
                  <a:pt x="2000" y="1349"/>
                </a:lnTo>
                <a:lnTo>
                  <a:pt x="2000" y="0"/>
                </a:lnTo>
                <a:close/>
              </a:path>
            </a:pathLst>
          </a:custGeom>
          <a:solidFill>
            <a:srgbClr val="7A786C">
              <a:alpha val="15000"/>
            </a:srgbClr>
          </a:solidFill>
          <a:ln>
            <a:noFill/>
          </a:ln>
        </p:spPr>
        <p:txBody>
          <a:bodyPr vert="horz" wrap="square" lIns="120949" tIns="60475" rIns="120949" bIns="60475" numCol="1" anchor="t" anchorCtr="0" compatLnSpc="1">
            <a:prstTxWarp prst="textNoShape">
              <a:avLst/>
            </a:prstTxWarp>
          </a:bodyPr>
          <a:lstStyle/>
          <a:p>
            <a:endParaRPr lang="de-DE" sz="2381"/>
          </a:p>
        </p:txBody>
      </p:sp>
      <p:sp>
        <p:nvSpPr>
          <p:cNvPr id="5" name="Datumsplatzhalter 4" hidden="1"/>
          <p:cNvSpPr>
            <a:spLocks noGrp="1"/>
          </p:cNvSpPr>
          <p:nvPr>
            <p:ph type="dt" sz="half" idx="15"/>
          </p:nvPr>
        </p:nvSpPr>
        <p:spPr>
          <a:xfrm>
            <a:off x="381000" y="6953114"/>
            <a:ext cx="1142873" cy="380943"/>
          </a:xfrm>
        </p:spPr>
        <p:txBody>
          <a:bodyPr/>
          <a:lstStyle/>
          <a:p>
            <a:fld id="{09DBBD9B-A2C0-44C9-9EC5-E6C96D24E40B}" type="datetime1">
              <a:rPr lang="de-DE" smtClean="0"/>
              <a:t>04.09.25</a:t>
            </a:fld>
            <a:endParaRPr lang="de-DE"/>
          </a:p>
        </p:txBody>
      </p:sp>
      <p:sp>
        <p:nvSpPr>
          <p:cNvPr id="6" name="Fußzeilenplatzhalter 5" hidden="1"/>
          <p:cNvSpPr>
            <a:spLocks noGrp="1"/>
          </p:cNvSpPr>
          <p:nvPr>
            <p:ph type="ftr" sz="quarter" idx="16"/>
          </p:nvPr>
        </p:nvSpPr>
        <p:spPr>
          <a:xfrm>
            <a:off x="2762249" y="6953156"/>
            <a:ext cx="6666759" cy="380943"/>
          </a:xfrm>
        </p:spPr>
        <p:txBody>
          <a:bodyPr/>
          <a:lstStyle/>
          <a:p>
            <a:r>
              <a:rPr lang="de-DE"/>
              <a:t>Second Presentation/Teodora Mihaljcic</a:t>
            </a:r>
            <a:endParaRPr lang="de-DE" dirty="0"/>
          </a:p>
        </p:txBody>
      </p:sp>
      <p:sp>
        <p:nvSpPr>
          <p:cNvPr id="8" name="Foliennummernplatzhalter 7" hidden="1"/>
          <p:cNvSpPr>
            <a:spLocks noGrp="1"/>
          </p:cNvSpPr>
          <p:nvPr>
            <p:ph type="sldNum" sz="quarter" idx="17"/>
          </p:nvPr>
        </p:nvSpPr>
        <p:spPr>
          <a:xfrm>
            <a:off x="11049084" y="6953114"/>
            <a:ext cx="761915" cy="380943"/>
          </a:xfrm>
        </p:spPr>
        <p:txBody>
          <a:bodyPr/>
          <a:lstStyle/>
          <a:p>
            <a:fld id="{527F1E04-A1A3-475C-A843-CFD0985386EF}" type="slidenum">
              <a:rPr lang="de-DE" smtClean="0"/>
              <a:pPr/>
              <a:t>‹#›</a:t>
            </a:fld>
            <a:endParaRPr lang="de-DE"/>
          </a:p>
        </p:txBody>
      </p:sp>
    </p:spTree>
    <p:extLst>
      <p:ext uri="{BB962C8B-B14F-4D97-AF65-F5344CB8AC3E}">
        <p14:creationId xmlns:p14="http://schemas.microsoft.com/office/powerpoint/2010/main" val="16774050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55111C59-ECE8-4E09-A6CB-2C703BD3309A}" type="datetime1">
              <a:rPr lang="de-DE" smtClean="0"/>
              <a:t>04.09.25</a:t>
            </a:fld>
            <a:endParaRPr lang="de-DE"/>
          </a:p>
        </p:txBody>
      </p:sp>
      <p:sp>
        <p:nvSpPr>
          <p:cNvPr id="5" name="Fußzeilenplatzhalter 4"/>
          <p:cNvSpPr>
            <a:spLocks noGrp="1"/>
          </p:cNvSpPr>
          <p:nvPr>
            <p:ph type="ftr" sz="quarter" idx="11"/>
          </p:nvPr>
        </p:nvSpPr>
        <p:spPr/>
        <p:txBody>
          <a:bodyPr/>
          <a:lstStyle/>
          <a:p>
            <a:r>
              <a:rPr lang="de-DE"/>
              <a:t>Second Presentation/Teodora Mihaljcic</a:t>
            </a:r>
          </a:p>
        </p:txBody>
      </p:sp>
      <p:sp>
        <p:nvSpPr>
          <p:cNvPr id="6" name="Foliennummernplatzhalter 5"/>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11616800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953499" y="1618959"/>
            <a:ext cx="2858420" cy="4382316"/>
          </a:xfrm>
        </p:spPr>
        <p:txBody>
          <a:bodyPr vert="eaVert"/>
          <a:lstStyle/>
          <a:p>
            <a:r>
              <a:rPr lang="de-DE"/>
              <a:t>Titelmasterformat durch Klicken bearbeiten</a:t>
            </a:r>
            <a:endParaRPr lang="de-DE" dirty="0"/>
          </a:p>
        </p:txBody>
      </p:sp>
      <p:sp>
        <p:nvSpPr>
          <p:cNvPr id="3" name="Vertikaler Textplatzhalter 2"/>
          <p:cNvSpPr>
            <a:spLocks noGrp="1"/>
          </p:cNvSpPr>
          <p:nvPr>
            <p:ph type="body" orient="vert" idx="1"/>
          </p:nvPr>
        </p:nvSpPr>
        <p:spPr>
          <a:xfrm>
            <a:off x="380083" y="1618959"/>
            <a:ext cx="8190589" cy="438084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C0D4E992-558B-4893-BA36-F25AFC794CEC}" type="datetime1">
              <a:rPr lang="de-DE" smtClean="0"/>
              <a:t>04.09.25</a:t>
            </a:fld>
            <a:endParaRPr lang="de-DE"/>
          </a:p>
        </p:txBody>
      </p:sp>
      <p:sp>
        <p:nvSpPr>
          <p:cNvPr id="5" name="Fußzeilenplatzhalter 4"/>
          <p:cNvSpPr>
            <a:spLocks noGrp="1"/>
          </p:cNvSpPr>
          <p:nvPr>
            <p:ph type="ftr" sz="quarter" idx="11"/>
          </p:nvPr>
        </p:nvSpPr>
        <p:spPr/>
        <p:txBody>
          <a:bodyPr/>
          <a:lstStyle/>
          <a:p>
            <a:r>
              <a:rPr lang="de-DE"/>
              <a:t>Second Presentation/Teodora Mihaljcic</a:t>
            </a:r>
          </a:p>
        </p:txBody>
      </p:sp>
      <p:sp>
        <p:nvSpPr>
          <p:cNvPr id="6" name="Foliennummernplatzhalter 5"/>
          <p:cNvSpPr>
            <a:spLocks noGrp="1"/>
          </p:cNvSpPr>
          <p:nvPr>
            <p:ph type="sldNum" sz="quarter" idx="12"/>
          </p:nvPr>
        </p:nvSpPr>
        <p:spPr/>
        <p:txBody>
          <a:bodyPr/>
          <a:lstStyle/>
          <a:p>
            <a:fld id="{527F1E04-A1A3-475C-A843-CFD0985386EF}" type="slidenum">
              <a:rPr lang="de-DE" smtClean="0"/>
              <a:t>‹#›</a:t>
            </a:fld>
            <a:endParaRPr lang="de-DE"/>
          </a:p>
        </p:txBody>
      </p:sp>
    </p:spTree>
    <p:extLst>
      <p:ext uri="{BB962C8B-B14F-4D97-AF65-F5344CB8AC3E}">
        <p14:creationId xmlns:p14="http://schemas.microsoft.com/office/powerpoint/2010/main" val="218030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7EE62F-A5AD-4C74-8F4E-D62964E592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E09A05A-3027-4033-84A3-E1F9748F50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D044E8-1281-4E4F-98F1-7B0559362E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AAFF1-CAC4-450C-BAF3-CD57F258A0DB}" type="datetime1">
              <a:rPr lang="en-GB" smtClean="0"/>
              <a:t>04/09/2025</a:t>
            </a:fld>
            <a:endParaRPr lang="en-GB"/>
          </a:p>
        </p:txBody>
      </p:sp>
      <p:sp>
        <p:nvSpPr>
          <p:cNvPr id="5" name="Footer Placeholder 4">
            <a:extLst>
              <a:ext uri="{FF2B5EF4-FFF2-40B4-BE49-F238E27FC236}">
                <a16:creationId xmlns:a16="http://schemas.microsoft.com/office/drawing/2014/main" id="{6371DFC4-89B2-46F6-9A64-864F7A48A3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9D0374F-B9C0-435E-B652-BE5DF4C9F3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4485C8-A323-4441-8F16-B556F945FCE2}" type="slidenum">
              <a:rPr lang="en-GB" smtClean="0"/>
              <a:t>‹#›</a:t>
            </a:fld>
            <a:endParaRPr lang="en-GB"/>
          </a:p>
        </p:txBody>
      </p:sp>
    </p:spTree>
    <p:extLst>
      <p:ext uri="{BB962C8B-B14F-4D97-AF65-F5344CB8AC3E}">
        <p14:creationId xmlns:p14="http://schemas.microsoft.com/office/powerpoint/2010/main" val="21306977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AFAF9"/>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239452" y="382166"/>
            <a:ext cx="8571547" cy="856167"/>
          </a:xfrm>
          <a:prstGeom prst="rect">
            <a:avLst/>
          </a:prstGeom>
        </p:spPr>
        <p:txBody>
          <a:bodyPr vert="horz" lIns="0" tIns="0" rIns="0" bIns="0" rtlCol="0" anchor="b" anchorCtr="0">
            <a:noAutofit/>
          </a:bodyPr>
          <a:lstStyle/>
          <a:p>
            <a:r>
              <a:rPr lang="de-DE" dirty="0"/>
              <a:t>Titelmasterformat durch Klicken bearbeiten</a:t>
            </a:r>
          </a:p>
        </p:txBody>
      </p:sp>
      <p:sp>
        <p:nvSpPr>
          <p:cNvPr id="3" name="Textplatzhalter 2"/>
          <p:cNvSpPr>
            <a:spLocks noGrp="1"/>
          </p:cNvSpPr>
          <p:nvPr>
            <p:ph type="body" idx="1"/>
          </p:nvPr>
        </p:nvSpPr>
        <p:spPr>
          <a:xfrm>
            <a:off x="381000" y="1619319"/>
            <a:ext cx="11428729" cy="4380845"/>
          </a:xfrm>
          <a:prstGeom prst="rect">
            <a:avLst/>
          </a:prstGeom>
        </p:spPr>
        <p:txBody>
          <a:bodyPr vert="horz" lIns="0" tIns="0" rIns="0" bIns="0" rtlCol="0">
            <a:no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381000" y="6381636"/>
            <a:ext cx="1142873" cy="380943"/>
          </a:xfrm>
          <a:prstGeom prst="rect">
            <a:avLst/>
          </a:prstGeom>
        </p:spPr>
        <p:txBody>
          <a:bodyPr vert="horz" wrap="none" lIns="0" tIns="0" rIns="0" bIns="0" rtlCol="0" anchor="ctr">
            <a:noAutofit/>
          </a:bodyPr>
          <a:lstStyle>
            <a:lvl1pPr algn="l">
              <a:defRPr sz="1323">
                <a:solidFill>
                  <a:schemeClr val="accent1"/>
                </a:solidFill>
              </a:defRPr>
            </a:lvl1pPr>
          </a:lstStyle>
          <a:p>
            <a:fld id="{608F0088-56F6-48D4-9863-6F1B74ABBDB0}" type="datetime1">
              <a:rPr lang="de-DE" smtClean="0"/>
              <a:t>04.09.25</a:t>
            </a:fld>
            <a:endParaRPr lang="de-DE"/>
          </a:p>
        </p:txBody>
      </p:sp>
      <p:sp>
        <p:nvSpPr>
          <p:cNvPr id="5" name="Fußzeilenplatzhalter 4"/>
          <p:cNvSpPr>
            <a:spLocks noGrp="1"/>
          </p:cNvSpPr>
          <p:nvPr>
            <p:ph type="ftr" sz="quarter" idx="3"/>
          </p:nvPr>
        </p:nvSpPr>
        <p:spPr>
          <a:xfrm>
            <a:off x="2762249" y="6381678"/>
            <a:ext cx="6666759" cy="380943"/>
          </a:xfrm>
          <a:prstGeom prst="rect">
            <a:avLst/>
          </a:prstGeom>
        </p:spPr>
        <p:txBody>
          <a:bodyPr vert="horz" wrap="none" lIns="0" tIns="0" rIns="0" bIns="0" rtlCol="0" anchor="ctr">
            <a:noAutofit/>
          </a:bodyPr>
          <a:lstStyle>
            <a:lvl1pPr algn="ctr">
              <a:defRPr sz="1323">
                <a:solidFill>
                  <a:schemeClr val="accent1"/>
                </a:solidFill>
              </a:defRPr>
            </a:lvl1pPr>
          </a:lstStyle>
          <a:p>
            <a:r>
              <a:rPr lang="de-DE"/>
              <a:t>Second Presentation/Teodora Mihaljcic</a:t>
            </a:r>
            <a:endParaRPr lang="de-DE" dirty="0"/>
          </a:p>
        </p:txBody>
      </p:sp>
      <p:sp>
        <p:nvSpPr>
          <p:cNvPr id="6" name="Foliennummernplatzhalter 5"/>
          <p:cNvSpPr>
            <a:spLocks noGrp="1"/>
          </p:cNvSpPr>
          <p:nvPr>
            <p:ph type="sldNum" sz="quarter" idx="4"/>
          </p:nvPr>
        </p:nvSpPr>
        <p:spPr>
          <a:xfrm>
            <a:off x="11049084" y="6381636"/>
            <a:ext cx="761915" cy="380943"/>
          </a:xfrm>
          <a:prstGeom prst="rect">
            <a:avLst/>
          </a:prstGeom>
        </p:spPr>
        <p:txBody>
          <a:bodyPr vert="horz" wrap="none" lIns="0" tIns="0" rIns="0" bIns="0" rtlCol="0" anchor="ctr">
            <a:noAutofit/>
          </a:bodyPr>
          <a:lstStyle>
            <a:lvl1pPr algn="r">
              <a:defRPr sz="1323">
                <a:solidFill>
                  <a:schemeClr val="accent1"/>
                </a:solidFill>
              </a:defRPr>
            </a:lvl1pPr>
          </a:lstStyle>
          <a:p>
            <a:fld id="{527F1E04-A1A3-475C-A843-CFD0985386EF}" type="slidenum">
              <a:rPr lang="de-DE" smtClean="0"/>
              <a:pPr/>
              <a:t>‹#›</a:t>
            </a:fld>
            <a:endParaRPr lang="de-DE"/>
          </a:p>
        </p:txBody>
      </p:sp>
      <p:grpSp>
        <p:nvGrpSpPr>
          <p:cNvPr id="30" name="Gruppieren 29"/>
          <p:cNvGrpSpPr>
            <a:grpSpLocks noChangeAspect="1"/>
          </p:cNvGrpSpPr>
          <p:nvPr/>
        </p:nvGrpSpPr>
        <p:grpSpPr>
          <a:xfrm>
            <a:off x="381003" y="381211"/>
            <a:ext cx="2230877" cy="857122"/>
            <a:chOff x="7081838" y="144463"/>
            <a:chExt cx="1871662" cy="719137"/>
          </a:xfrm>
        </p:grpSpPr>
        <p:sp>
          <p:nvSpPr>
            <p:cNvPr id="10" name="AutoShape 3"/>
            <p:cNvSpPr>
              <a:spLocks noChangeAspect="1" noChangeArrowheads="1" noTextEdit="1"/>
            </p:cNvSpPr>
            <p:nvPr userDrawn="1"/>
          </p:nvSpPr>
          <p:spPr bwMode="auto">
            <a:xfrm>
              <a:off x="7081838" y="144463"/>
              <a:ext cx="187166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11" name="Freeform 5"/>
            <p:cNvSpPr>
              <a:spLocks/>
            </p:cNvSpPr>
            <p:nvPr userDrawn="1"/>
          </p:nvSpPr>
          <p:spPr bwMode="auto">
            <a:xfrm>
              <a:off x="8216900" y="144463"/>
              <a:ext cx="455612" cy="392112"/>
            </a:xfrm>
            <a:custGeom>
              <a:avLst/>
              <a:gdLst>
                <a:gd name="T0" fmla="*/ 944 w 1277"/>
                <a:gd name="T1" fmla="*/ 552 h 1104"/>
                <a:gd name="T2" fmla="*/ 1277 w 1277"/>
                <a:gd name="T3" fmla="*/ 0 h 1104"/>
                <a:gd name="T4" fmla="*/ 0 w 1277"/>
                <a:gd name="T5" fmla="*/ 0 h 1104"/>
                <a:gd name="T6" fmla="*/ 0 w 1277"/>
                <a:gd name="T7" fmla="*/ 1104 h 1104"/>
                <a:gd name="T8" fmla="*/ 944 w 1277"/>
                <a:gd name="T9" fmla="*/ 552 h 1104"/>
              </a:gdLst>
              <a:ahLst/>
              <a:cxnLst>
                <a:cxn ang="0">
                  <a:pos x="T0" y="T1"/>
                </a:cxn>
                <a:cxn ang="0">
                  <a:pos x="T2" y="T3"/>
                </a:cxn>
                <a:cxn ang="0">
                  <a:pos x="T4" y="T5"/>
                </a:cxn>
                <a:cxn ang="0">
                  <a:pos x="T6" y="T7"/>
                </a:cxn>
                <a:cxn ang="0">
                  <a:pos x="T8" y="T9"/>
                </a:cxn>
              </a:cxnLst>
              <a:rect l="0" t="0" r="r" b="b"/>
              <a:pathLst>
                <a:path w="1277" h="1104">
                  <a:moveTo>
                    <a:pt x="944" y="552"/>
                  </a:moveTo>
                  <a:cubicBezTo>
                    <a:pt x="1110" y="357"/>
                    <a:pt x="1203" y="197"/>
                    <a:pt x="1277" y="0"/>
                  </a:cubicBezTo>
                  <a:lnTo>
                    <a:pt x="0" y="0"/>
                  </a:lnTo>
                  <a:lnTo>
                    <a:pt x="0" y="1104"/>
                  </a:lnTo>
                  <a:cubicBezTo>
                    <a:pt x="253" y="1070"/>
                    <a:pt x="607" y="949"/>
                    <a:pt x="944" y="552"/>
                  </a:cubicBezTo>
                  <a:close/>
                </a:path>
              </a:pathLst>
            </a:custGeom>
            <a:solidFill>
              <a:srgbClr val="07529A"/>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13" name="Rectangle 6"/>
            <p:cNvSpPr>
              <a:spLocks noChangeArrowheads="1"/>
            </p:cNvSpPr>
            <p:nvPr userDrawn="1"/>
          </p:nvSpPr>
          <p:spPr bwMode="auto">
            <a:xfrm>
              <a:off x="8216900" y="654050"/>
              <a:ext cx="714375" cy="200025"/>
            </a:xfrm>
            <a:prstGeom prst="rect">
              <a:avLst/>
            </a:prstGeom>
            <a:solidFill>
              <a:srgbClr val="EAB90C"/>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14" name="Freeform 7"/>
            <p:cNvSpPr>
              <a:spLocks/>
            </p:cNvSpPr>
            <p:nvPr userDrawn="1"/>
          </p:nvSpPr>
          <p:spPr bwMode="auto">
            <a:xfrm>
              <a:off x="8216900" y="144463"/>
              <a:ext cx="714375" cy="477837"/>
            </a:xfrm>
            <a:custGeom>
              <a:avLst/>
              <a:gdLst>
                <a:gd name="T0" fmla="*/ 2000 w 2000"/>
                <a:gd name="T1" fmla="*/ 0 h 1349"/>
                <a:gd name="T2" fmla="*/ 1361 w 2000"/>
                <a:gd name="T3" fmla="*/ 0 h 1349"/>
                <a:gd name="T4" fmla="*/ 992 w 2000"/>
                <a:gd name="T5" fmla="*/ 627 h 1349"/>
                <a:gd name="T6" fmla="*/ 0 w 2000"/>
                <a:gd name="T7" fmla="*/ 1193 h 1349"/>
                <a:gd name="T8" fmla="*/ 0 w 2000"/>
                <a:gd name="T9" fmla="*/ 1349 h 1349"/>
                <a:gd name="T10" fmla="*/ 2000 w 2000"/>
                <a:gd name="T11" fmla="*/ 1349 h 1349"/>
                <a:gd name="T12" fmla="*/ 2000 w 2000"/>
                <a:gd name="T13" fmla="*/ 0 h 1349"/>
              </a:gdLst>
              <a:ahLst/>
              <a:cxnLst>
                <a:cxn ang="0">
                  <a:pos x="T0" y="T1"/>
                </a:cxn>
                <a:cxn ang="0">
                  <a:pos x="T2" y="T3"/>
                </a:cxn>
                <a:cxn ang="0">
                  <a:pos x="T4" y="T5"/>
                </a:cxn>
                <a:cxn ang="0">
                  <a:pos x="T6" y="T7"/>
                </a:cxn>
                <a:cxn ang="0">
                  <a:pos x="T8" y="T9"/>
                </a:cxn>
                <a:cxn ang="0">
                  <a:pos x="T10" y="T11"/>
                </a:cxn>
                <a:cxn ang="0">
                  <a:pos x="T12" y="T13"/>
                </a:cxn>
              </a:cxnLst>
              <a:rect l="0" t="0" r="r" b="b"/>
              <a:pathLst>
                <a:path w="2000" h="1349">
                  <a:moveTo>
                    <a:pt x="2000" y="0"/>
                  </a:moveTo>
                  <a:lnTo>
                    <a:pt x="1361" y="0"/>
                  </a:lnTo>
                  <a:cubicBezTo>
                    <a:pt x="1285" y="208"/>
                    <a:pt x="1168" y="419"/>
                    <a:pt x="992" y="627"/>
                  </a:cubicBezTo>
                  <a:cubicBezTo>
                    <a:pt x="644" y="1036"/>
                    <a:pt x="259" y="1159"/>
                    <a:pt x="0" y="1193"/>
                  </a:cubicBezTo>
                  <a:lnTo>
                    <a:pt x="0" y="1349"/>
                  </a:lnTo>
                  <a:lnTo>
                    <a:pt x="2000" y="1349"/>
                  </a:lnTo>
                  <a:lnTo>
                    <a:pt x="2000" y="0"/>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15" name="Freeform 8"/>
            <p:cNvSpPr>
              <a:spLocks noEditPoints="1"/>
            </p:cNvSpPr>
            <p:nvPr userDrawn="1"/>
          </p:nvSpPr>
          <p:spPr bwMode="auto">
            <a:xfrm>
              <a:off x="8250238" y="690563"/>
              <a:ext cx="95250" cy="131762"/>
            </a:xfrm>
            <a:custGeom>
              <a:avLst/>
              <a:gdLst>
                <a:gd name="T0" fmla="*/ 134 w 264"/>
                <a:gd name="T1" fmla="*/ 318 h 371"/>
                <a:gd name="T2" fmla="*/ 198 w 264"/>
                <a:gd name="T3" fmla="*/ 265 h 371"/>
                <a:gd name="T4" fmla="*/ 132 w 264"/>
                <a:gd name="T5" fmla="*/ 203 h 371"/>
                <a:gd name="T6" fmla="*/ 65 w 264"/>
                <a:gd name="T7" fmla="*/ 203 h 371"/>
                <a:gd name="T8" fmla="*/ 65 w 264"/>
                <a:gd name="T9" fmla="*/ 318 h 371"/>
                <a:gd name="T10" fmla="*/ 134 w 264"/>
                <a:gd name="T11" fmla="*/ 318 h 371"/>
                <a:gd name="T12" fmla="*/ 65 w 264"/>
                <a:gd name="T13" fmla="*/ 53 h 371"/>
                <a:gd name="T14" fmla="*/ 65 w 264"/>
                <a:gd name="T15" fmla="*/ 155 h 371"/>
                <a:gd name="T16" fmla="*/ 131 w 264"/>
                <a:gd name="T17" fmla="*/ 155 h 371"/>
                <a:gd name="T18" fmla="*/ 190 w 264"/>
                <a:gd name="T19" fmla="*/ 103 h 371"/>
                <a:gd name="T20" fmla="*/ 126 w 264"/>
                <a:gd name="T21" fmla="*/ 53 h 371"/>
                <a:gd name="T22" fmla="*/ 65 w 264"/>
                <a:gd name="T23" fmla="*/ 53 h 371"/>
                <a:gd name="T24" fmla="*/ 191 w 264"/>
                <a:gd name="T25" fmla="*/ 180 h 371"/>
                <a:gd name="T26" fmla="*/ 264 w 264"/>
                <a:gd name="T27" fmla="*/ 277 h 371"/>
                <a:gd name="T28" fmla="*/ 145 w 264"/>
                <a:gd name="T29" fmla="*/ 371 h 371"/>
                <a:gd name="T30" fmla="*/ 0 w 264"/>
                <a:gd name="T31" fmla="*/ 367 h 371"/>
                <a:gd name="T32" fmla="*/ 0 w 264"/>
                <a:gd name="T33" fmla="*/ 4 h 371"/>
                <a:gd name="T34" fmla="*/ 129 w 264"/>
                <a:gd name="T35" fmla="*/ 0 h 371"/>
                <a:gd name="T36" fmla="*/ 253 w 264"/>
                <a:gd name="T37" fmla="*/ 95 h 371"/>
                <a:gd name="T38" fmla="*/ 191 w 264"/>
                <a:gd name="T39" fmla="*/ 178 h 371"/>
                <a:gd name="T40" fmla="*/ 191 w 264"/>
                <a:gd name="T41" fmla="*/ 18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4" h="371">
                  <a:moveTo>
                    <a:pt x="134" y="318"/>
                  </a:moveTo>
                  <a:cubicBezTo>
                    <a:pt x="183" y="318"/>
                    <a:pt x="198" y="308"/>
                    <a:pt x="198" y="265"/>
                  </a:cubicBezTo>
                  <a:cubicBezTo>
                    <a:pt x="198" y="216"/>
                    <a:pt x="182" y="204"/>
                    <a:pt x="132" y="203"/>
                  </a:cubicBezTo>
                  <a:lnTo>
                    <a:pt x="65" y="203"/>
                  </a:lnTo>
                  <a:lnTo>
                    <a:pt x="65" y="318"/>
                  </a:lnTo>
                  <a:lnTo>
                    <a:pt x="134" y="318"/>
                  </a:lnTo>
                  <a:close/>
                  <a:moveTo>
                    <a:pt x="65" y="53"/>
                  </a:moveTo>
                  <a:lnTo>
                    <a:pt x="65" y="155"/>
                  </a:lnTo>
                  <a:lnTo>
                    <a:pt x="131" y="155"/>
                  </a:lnTo>
                  <a:cubicBezTo>
                    <a:pt x="175" y="155"/>
                    <a:pt x="190" y="145"/>
                    <a:pt x="190" y="103"/>
                  </a:cubicBezTo>
                  <a:cubicBezTo>
                    <a:pt x="190" y="63"/>
                    <a:pt x="174" y="53"/>
                    <a:pt x="126" y="53"/>
                  </a:cubicBezTo>
                  <a:lnTo>
                    <a:pt x="65" y="53"/>
                  </a:lnTo>
                  <a:close/>
                  <a:moveTo>
                    <a:pt x="191" y="180"/>
                  </a:moveTo>
                  <a:cubicBezTo>
                    <a:pt x="245" y="185"/>
                    <a:pt x="264" y="219"/>
                    <a:pt x="264" y="277"/>
                  </a:cubicBezTo>
                  <a:cubicBezTo>
                    <a:pt x="264" y="351"/>
                    <a:pt x="230" y="371"/>
                    <a:pt x="145" y="371"/>
                  </a:cubicBezTo>
                  <a:cubicBezTo>
                    <a:pt x="79" y="371"/>
                    <a:pt x="44" y="371"/>
                    <a:pt x="0" y="367"/>
                  </a:cubicBezTo>
                  <a:lnTo>
                    <a:pt x="0" y="4"/>
                  </a:lnTo>
                  <a:cubicBezTo>
                    <a:pt x="39" y="1"/>
                    <a:pt x="71" y="0"/>
                    <a:pt x="129" y="0"/>
                  </a:cubicBezTo>
                  <a:cubicBezTo>
                    <a:pt x="220" y="0"/>
                    <a:pt x="253" y="20"/>
                    <a:pt x="253" y="95"/>
                  </a:cubicBezTo>
                  <a:cubicBezTo>
                    <a:pt x="253" y="147"/>
                    <a:pt x="235" y="174"/>
                    <a:pt x="191" y="178"/>
                  </a:cubicBezTo>
                  <a:lnTo>
                    <a:pt x="191" y="1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16" name="Freeform 9"/>
            <p:cNvSpPr>
              <a:spLocks noEditPoints="1"/>
            </p:cNvSpPr>
            <p:nvPr userDrawn="1"/>
          </p:nvSpPr>
          <p:spPr bwMode="auto">
            <a:xfrm>
              <a:off x="8364538" y="688975"/>
              <a:ext cx="106362" cy="133350"/>
            </a:xfrm>
            <a:custGeom>
              <a:avLst/>
              <a:gdLst>
                <a:gd name="T0" fmla="*/ 69 w 299"/>
                <a:gd name="T1" fmla="*/ 188 h 376"/>
                <a:gd name="T2" fmla="*/ 149 w 299"/>
                <a:gd name="T3" fmla="*/ 320 h 376"/>
                <a:gd name="T4" fmla="*/ 230 w 299"/>
                <a:gd name="T5" fmla="*/ 188 h 376"/>
                <a:gd name="T6" fmla="*/ 149 w 299"/>
                <a:gd name="T7" fmla="*/ 56 h 376"/>
                <a:gd name="T8" fmla="*/ 69 w 299"/>
                <a:gd name="T9" fmla="*/ 188 h 376"/>
                <a:gd name="T10" fmla="*/ 299 w 299"/>
                <a:gd name="T11" fmla="*/ 188 h 376"/>
                <a:gd name="T12" fmla="*/ 149 w 299"/>
                <a:gd name="T13" fmla="*/ 376 h 376"/>
                <a:gd name="T14" fmla="*/ 0 w 299"/>
                <a:gd name="T15" fmla="*/ 188 h 376"/>
                <a:gd name="T16" fmla="*/ 149 w 299"/>
                <a:gd name="T17" fmla="*/ 0 h 376"/>
                <a:gd name="T18" fmla="*/ 299 w 299"/>
                <a:gd name="T19" fmla="*/ 188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9" h="376">
                  <a:moveTo>
                    <a:pt x="69" y="188"/>
                  </a:moveTo>
                  <a:cubicBezTo>
                    <a:pt x="69" y="289"/>
                    <a:pt x="88" y="320"/>
                    <a:pt x="149" y="320"/>
                  </a:cubicBezTo>
                  <a:cubicBezTo>
                    <a:pt x="211" y="320"/>
                    <a:pt x="230" y="289"/>
                    <a:pt x="230" y="188"/>
                  </a:cubicBezTo>
                  <a:cubicBezTo>
                    <a:pt x="230" y="87"/>
                    <a:pt x="211" y="56"/>
                    <a:pt x="149" y="56"/>
                  </a:cubicBezTo>
                  <a:cubicBezTo>
                    <a:pt x="88" y="56"/>
                    <a:pt x="69" y="87"/>
                    <a:pt x="69" y="188"/>
                  </a:cubicBezTo>
                  <a:close/>
                  <a:moveTo>
                    <a:pt x="299" y="188"/>
                  </a:moveTo>
                  <a:cubicBezTo>
                    <a:pt x="299" y="332"/>
                    <a:pt x="260" y="376"/>
                    <a:pt x="149" y="376"/>
                  </a:cubicBezTo>
                  <a:cubicBezTo>
                    <a:pt x="39" y="376"/>
                    <a:pt x="0" y="332"/>
                    <a:pt x="0" y="188"/>
                  </a:cubicBezTo>
                  <a:cubicBezTo>
                    <a:pt x="0" y="44"/>
                    <a:pt x="39" y="0"/>
                    <a:pt x="149" y="0"/>
                  </a:cubicBezTo>
                  <a:cubicBezTo>
                    <a:pt x="260" y="0"/>
                    <a:pt x="299" y="44"/>
                    <a:pt x="299" y="1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17" name="Freeform 10"/>
            <p:cNvSpPr>
              <a:spLocks/>
            </p:cNvSpPr>
            <p:nvPr userDrawn="1"/>
          </p:nvSpPr>
          <p:spPr bwMode="auto">
            <a:xfrm>
              <a:off x="8496300" y="692150"/>
              <a:ext cx="104775" cy="128587"/>
            </a:xfrm>
            <a:custGeom>
              <a:avLst/>
              <a:gdLst>
                <a:gd name="T0" fmla="*/ 295 w 295"/>
                <a:gd name="T1" fmla="*/ 339 h 363"/>
                <a:gd name="T2" fmla="*/ 271 w 295"/>
                <a:gd name="T3" fmla="*/ 363 h 363"/>
                <a:gd name="T4" fmla="*/ 219 w 295"/>
                <a:gd name="T5" fmla="*/ 363 h 363"/>
                <a:gd name="T6" fmla="*/ 192 w 295"/>
                <a:gd name="T7" fmla="*/ 343 h 363"/>
                <a:gd name="T8" fmla="*/ 90 w 295"/>
                <a:gd name="T9" fmla="*/ 121 h 363"/>
                <a:gd name="T10" fmla="*/ 68 w 295"/>
                <a:gd name="T11" fmla="*/ 67 h 363"/>
                <a:gd name="T12" fmla="*/ 62 w 295"/>
                <a:gd name="T13" fmla="*/ 67 h 363"/>
                <a:gd name="T14" fmla="*/ 65 w 295"/>
                <a:gd name="T15" fmla="*/ 121 h 363"/>
                <a:gd name="T16" fmla="*/ 65 w 295"/>
                <a:gd name="T17" fmla="*/ 363 h 363"/>
                <a:gd name="T18" fmla="*/ 0 w 295"/>
                <a:gd name="T19" fmla="*/ 363 h 363"/>
                <a:gd name="T20" fmla="*/ 0 w 295"/>
                <a:gd name="T21" fmla="*/ 25 h 363"/>
                <a:gd name="T22" fmla="*/ 25 w 295"/>
                <a:gd name="T23" fmla="*/ 0 h 363"/>
                <a:gd name="T24" fmla="*/ 76 w 295"/>
                <a:gd name="T25" fmla="*/ 0 h 363"/>
                <a:gd name="T26" fmla="*/ 103 w 295"/>
                <a:gd name="T27" fmla="*/ 20 h 363"/>
                <a:gd name="T28" fmla="*/ 202 w 295"/>
                <a:gd name="T29" fmla="*/ 237 h 363"/>
                <a:gd name="T30" fmla="*/ 227 w 295"/>
                <a:gd name="T31" fmla="*/ 294 h 363"/>
                <a:gd name="T32" fmla="*/ 234 w 295"/>
                <a:gd name="T33" fmla="*/ 294 h 363"/>
                <a:gd name="T34" fmla="*/ 231 w 295"/>
                <a:gd name="T35" fmla="*/ 235 h 363"/>
                <a:gd name="T36" fmla="*/ 231 w 295"/>
                <a:gd name="T37" fmla="*/ 0 h 363"/>
                <a:gd name="T38" fmla="*/ 295 w 295"/>
                <a:gd name="T39" fmla="*/ 0 h 363"/>
                <a:gd name="T40" fmla="*/ 295 w 295"/>
                <a:gd name="T41" fmla="*/ 33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5" h="363">
                  <a:moveTo>
                    <a:pt x="295" y="339"/>
                  </a:moveTo>
                  <a:cubicBezTo>
                    <a:pt x="295" y="355"/>
                    <a:pt x="287" y="363"/>
                    <a:pt x="271" y="363"/>
                  </a:cubicBezTo>
                  <a:lnTo>
                    <a:pt x="219" y="363"/>
                  </a:lnTo>
                  <a:cubicBezTo>
                    <a:pt x="205" y="363"/>
                    <a:pt x="197" y="357"/>
                    <a:pt x="192" y="343"/>
                  </a:cubicBezTo>
                  <a:lnTo>
                    <a:pt x="90" y="121"/>
                  </a:lnTo>
                  <a:cubicBezTo>
                    <a:pt x="83" y="106"/>
                    <a:pt x="72" y="84"/>
                    <a:pt x="68" y="67"/>
                  </a:cubicBezTo>
                  <a:lnTo>
                    <a:pt x="62" y="67"/>
                  </a:lnTo>
                  <a:cubicBezTo>
                    <a:pt x="64" y="85"/>
                    <a:pt x="65" y="104"/>
                    <a:pt x="65" y="121"/>
                  </a:cubicBezTo>
                  <a:lnTo>
                    <a:pt x="65" y="363"/>
                  </a:lnTo>
                  <a:lnTo>
                    <a:pt x="0" y="363"/>
                  </a:lnTo>
                  <a:lnTo>
                    <a:pt x="0" y="25"/>
                  </a:lnTo>
                  <a:cubicBezTo>
                    <a:pt x="0" y="9"/>
                    <a:pt x="9" y="0"/>
                    <a:pt x="25" y="0"/>
                  </a:cubicBezTo>
                  <a:lnTo>
                    <a:pt x="76" y="0"/>
                  </a:lnTo>
                  <a:cubicBezTo>
                    <a:pt x="90" y="0"/>
                    <a:pt x="97" y="7"/>
                    <a:pt x="103" y="20"/>
                  </a:cubicBezTo>
                  <a:lnTo>
                    <a:pt x="202" y="237"/>
                  </a:lnTo>
                  <a:cubicBezTo>
                    <a:pt x="209" y="252"/>
                    <a:pt x="219" y="274"/>
                    <a:pt x="227" y="294"/>
                  </a:cubicBezTo>
                  <a:lnTo>
                    <a:pt x="234" y="294"/>
                  </a:lnTo>
                  <a:cubicBezTo>
                    <a:pt x="232" y="274"/>
                    <a:pt x="231" y="254"/>
                    <a:pt x="231" y="235"/>
                  </a:cubicBezTo>
                  <a:lnTo>
                    <a:pt x="231" y="0"/>
                  </a:lnTo>
                  <a:lnTo>
                    <a:pt x="295" y="0"/>
                  </a:lnTo>
                  <a:lnTo>
                    <a:pt x="295" y="3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18" name="Freeform 11"/>
            <p:cNvSpPr>
              <a:spLocks/>
            </p:cNvSpPr>
            <p:nvPr userDrawn="1"/>
          </p:nvSpPr>
          <p:spPr bwMode="auto">
            <a:xfrm>
              <a:off x="8629650" y="692150"/>
              <a:ext cx="104775" cy="128587"/>
            </a:xfrm>
            <a:custGeom>
              <a:avLst/>
              <a:gdLst>
                <a:gd name="T0" fmla="*/ 295 w 295"/>
                <a:gd name="T1" fmla="*/ 339 h 363"/>
                <a:gd name="T2" fmla="*/ 271 w 295"/>
                <a:gd name="T3" fmla="*/ 363 h 363"/>
                <a:gd name="T4" fmla="*/ 219 w 295"/>
                <a:gd name="T5" fmla="*/ 363 h 363"/>
                <a:gd name="T6" fmla="*/ 191 w 295"/>
                <a:gd name="T7" fmla="*/ 343 h 363"/>
                <a:gd name="T8" fmla="*/ 89 w 295"/>
                <a:gd name="T9" fmla="*/ 121 h 363"/>
                <a:gd name="T10" fmla="*/ 68 w 295"/>
                <a:gd name="T11" fmla="*/ 67 h 363"/>
                <a:gd name="T12" fmla="*/ 62 w 295"/>
                <a:gd name="T13" fmla="*/ 67 h 363"/>
                <a:gd name="T14" fmla="*/ 65 w 295"/>
                <a:gd name="T15" fmla="*/ 121 h 363"/>
                <a:gd name="T16" fmla="*/ 65 w 295"/>
                <a:gd name="T17" fmla="*/ 363 h 363"/>
                <a:gd name="T18" fmla="*/ 0 w 295"/>
                <a:gd name="T19" fmla="*/ 363 h 363"/>
                <a:gd name="T20" fmla="*/ 0 w 295"/>
                <a:gd name="T21" fmla="*/ 25 h 363"/>
                <a:gd name="T22" fmla="*/ 25 w 295"/>
                <a:gd name="T23" fmla="*/ 0 h 363"/>
                <a:gd name="T24" fmla="*/ 76 w 295"/>
                <a:gd name="T25" fmla="*/ 0 h 363"/>
                <a:gd name="T26" fmla="*/ 103 w 295"/>
                <a:gd name="T27" fmla="*/ 20 h 363"/>
                <a:gd name="T28" fmla="*/ 202 w 295"/>
                <a:gd name="T29" fmla="*/ 237 h 363"/>
                <a:gd name="T30" fmla="*/ 227 w 295"/>
                <a:gd name="T31" fmla="*/ 294 h 363"/>
                <a:gd name="T32" fmla="*/ 233 w 295"/>
                <a:gd name="T33" fmla="*/ 294 h 363"/>
                <a:gd name="T34" fmla="*/ 231 w 295"/>
                <a:gd name="T35" fmla="*/ 235 h 363"/>
                <a:gd name="T36" fmla="*/ 231 w 295"/>
                <a:gd name="T37" fmla="*/ 0 h 363"/>
                <a:gd name="T38" fmla="*/ 295 w 295"/>
                <a:gd name="T39" fmla="*/ 0 h 363"/>
                <a:gd name="T40" fmla="*/ 295 w 295"/>
                <a:gd name="T41" fmla="*/ 33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5" h="363">
                  <a:moveTo>
                    <a:pt x="295" y="339"/>
                  </a:moveTo>
                  <a:cubicBezTo>
                    <a:pt x="295" y="355"/>
                    <a:pt x="286" y="363"/>
                    <a:pt x="271" y="363"/>
                  </a:cubicBezTo>
                  <a:lnTo>
                    <a:pt x="219" y="363"/>
                  </a:lnTo>
                  <a:cubicBezTo>
                    <a:pt x="204" y="363"/>
                    <a:pt x="197" y="357"/>
                    <a:pt x="191" y="343"/>
                  </a:cubicBezTo>
                  <a:lnTo>
                    <a:pt x="89" y="121"/>
                  </a:lnTo>
                  <a:cubicBezTo>
                    <a:pt x="83" y="106"/>
                    <a:pt x="72" y="84"/>
                    <a:pt x="68" y="67"/>
                  </a:cubicBezTo>
                  <a:lnTo>
                    <a:pt x="62" y="67"/>
                  </a:lnTo>
                  <a:cubicBezTo>
                    <a:pt x="64" y="85"/>
                    <a:pt x="65" y="104"/>
                    <a:pt x="65" y="121"/>
                  </a:cubicBezTo>
                  <a:lnTo>
                    <a:pt x="65" y="363"/>
                  </a:lnTo>
                  <a:lnTo>
                    <a:pt x="0" y="363"/>
                  </a:lnTo>
                  <a:lnTo>
                    <a:pt x="0" y="25"/>
                  </a:lnTo>
                  <a:cubicBezTo>
                    <a:pt x="0" y="9"/>
                    <a:pt x="9" y="0"/>
                    <a:pt x="25" y="0"/>
                  </a:cubicBezTo>
                  <a:lnTo>
                    <a:pt x="76" y="0"/>
                  </a:lnTo>
                  <a:cubicBezTo>
                    <a:pt x="90" y="0"/>
                    <a:pt x="97" y="7"/>
                    <a:pt x="103" y="20"/>
                  </a:cubicBezTo>
                  <a:lnTo>
                    <a:pt x="202" y="237"/>
                  </a:lnTo>
                  <a:cubicBezTo>
                    <a:pt x="209" y="252"/>
                    <a:pt x="219" y="274"/>
                    <a:pt x="227" y="294"/>
                  </a:cubicBezTo>
                  <a:lnTo>
                    <a:pt x="233" y="294"/>
                  </a:lnTo>
                  <a:cubicBezTo>
                    <a:pt x="232" y="274"/>
                    <a:pt x="231" y="254"/>
                    <a:pt x="231" y="235"/>
                  </a:cubicBezTo>
                  <a:lnTo>
                    <a:pt x="231" y="0"/>
                  </a:lnTo>
                  <a:lnTo>
                    <a:pt x="295" y="0"/>
                  </a:lnTo>
                  <a:lnTo>
                    <a:pt x="295" y="3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sz="2381"/>
            </a:p>
          </p:txBody>
        </p:sp>
        <p:sp>
          <p:nvSpPr>
            <p:cNvPr id="19" name="Freeform 12"/>
            <p:cNvSpPr>
              <a:spLocks/>
            </p:cNvSpPr>
            <p:nvPr userDrawn="1"/>
          </p:nvSpPr>
          <p:spPr bwMode="auto">
            <a:xfrm>
              <a:off x="7081838" y="695058"/>
              <a:ext cx="95250" cy="130175"/>
            </a:xfrm>
            <a:custGeom>
              <a:avLst/>
              <a:gdLst>
                <a:gd name="T0" fmla="*/ 267 w 267"/>
                <a:gd name="T1" fmla="*/ 223 h 370"/>
                <a:gd name="T2" fmla="*/ 136 w 267"/>
                <a:gd name="T3" fmla="*/ 370 h 370"/>
                <a:gd name="T4" fmla="*/ 0 w 267"/>
                <a:gd name="T5" fmla="*/ 223 h 370"/>
                <a:gd name="T6" fmla="*/ 0 w 267"/>
                <a:gd name="T7" fmla="*/ 0 h 370"/>
                <a:gd name="T8" fmla="*/ 53 w 267"/>
                <a:gd name="T9" fmla="*/ 0 h 370"/>
                <a:gd name="T10" fmla="*/ 53 w 267"/>
                <a:gd name="T11" fmla="*/ 223 h 370"/>
                <a:gd name="T12" fmla="*/ 134 w 267"/>
                <a:gd name="T13" fmla="*/ 323 h 370"/>
                <a:gd name="T14" fmla="*/ 215 w 267"/>
                <a:gd name="T15" fmla="*/ 223 h 370"/>
                <a:gd name="T16" fmla="*/ 215 w 267"/>
                <a:gd name="T17" fmla="*/ 0 h 370"/>
                <a:gd name="T18" fmla="*/ 267 w 267"/>
                <a:gd name="T19" fmla="*/ 0 h 370"/>
                <a:gd name="T20" fmla="*/ 267 w 267"/>
                <a:gd name="T21" fmla="*/ 22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 h="370">
                  <a:moveTo>
                    <a:pt x="267" y="223"/>
                  </a:moveTo>
                  <a:cubicBezTo>
                    <a:pt x="267" y="330"/>
                    <a:pt x="232" y="370"/>
                    <a:pt x="136" y="370"/>
                  </a:cubicBezTo>
                  <a:cubicBezTo>
                    <a:pt x="36" y="370"/>
                    <a:pt x="0" y="330"/>
                    <a:pt x="0" y="223"/>
                  </a:cubicBezTo>
                  <a:lnTo>
                    <a:pt x="0" y="0"/>
                  </a:lnTo>
                  <a:lnTo>
                    <a:pt x="53" y="0"/>
                  </a:lnTo>
                  <a:lnTo>
                    <a:pt x="53" y="223"/>
                  </a:lnTo>
                  <a:cubicBezTo>
                    <a:pt x="53" y="298"/>
                    <a:pt x="73" y="323"/>
                    <a:pt x="134" y="323"/>
                  </a:cubicBezTo>
                  <a:cubicBezTo>
                    <a:pt x="193" y="323"/>
                    <a:pt x="215" y="298"/>
                    <a:pt x="215" y="223"/>
                  </a:cubicBezTo>
                  <a:lnTo>
                    <a:pt x="215" y="0"/>
                  </a:lnTo>
                  <a:lnTo>
                    <a:pt x="267" y="0"/>
                  </a:lnTo>
                  <a:lnTo>
                    <a:pt x="267" y="223"/>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0" name="Freeform 13"/>
            <p:cNvSpPr>
              <a:spLocks/>
            </p:cNvSpPr>
            <p:nvPr userDrawn="1"/>
          </p:nvSpPr>
          <p:spPr bwMode="auto">
            <a:xfrm>
              <a:off x="7207250" y="695058"/>
              <a:ext cx="101600" cy="128587"/>
            </a:xfrm>
            <a:custGeom>
              <a:avLst/>
              <a:gdLst>
                <a:gd name="T0" fmla="*/ 284 w 284"/>
                <a:gd name="T1" fmla="*/ 343 h 363"/>
                <a:gd name="T2" fmla="*/ 265 w 284"/>
                <a:gd name="T3" fmla="*/ 363 h 363"/>
                <a:gd name="T4" fmla="*/ 215 w 284"/>
                <a:gd name="T5" fmla="*/ 363 h 363"/>
                <a:gd name="T6" fmla="*/ 192 w 284"/>
                <a:gd name="T7" fmla="*/ 347 h 363"/>
                <a:gd name="T8" fmla="*/ 79 w 284"/>
                <a:gd name="T9" fmla="*/ 100 h 363"/>
                <a:gd name="T10" fmla="*/ 57 w 284"/>
                <a:gd name="T11" fmla="*/ 49 h 363"/>
                <a:gd name="T12" fmla="*/ 50 w 284"/>
                <a:gd name="T13" fmla="*/ 49 h 363"/>
                <a:gd name="T14" fmla="*/ 53 w 284"/>
                <a:gd name="T15" fmla="*/ 100 h 363"/>
                <a:gd name="T16" fmla="*/ 53 w 284"/>
                <a:gd name="T17" fmla="*/ 363 h 363"/>
                <a:gd name="T18" fmla="*/ 0 w 284"/>
                <a:gd name="T19" fmla="*/ 363 h 363"/>
                <a:gd name="T20" fmla="*/ 0 w 284"/>
                <a:gd name="T21" fmla="*/ 21 h 363"/>
                <a:gd name="T22" fmla="*/ 20 w 284"/>
                <a:gd name="T23" fmla="*/ 0 h 363"/>
                <a:gd name="T24" fmla="*/ 68 w 284"/>
                <a:gd name="T25" fmla="*/ 0 h 363"/>
                <a:gd name="T26" fmla="*/ 92 w 284"/>
                <a:gd name="T27" fmla="*/ 17 h 363"/>
                <a:gd name="T28" fmla="*/ 202 w 284"/>
                <a:gd name="T29" fmla="*/ 257 h 363"/>
                <a:gd name="T30" fmla="*/ 227 w 284"/>
                <a:gd name="T31" fmla="*/ 312 h 363"/>
                <a:gd name="T32" fmla="*/ 235 w 284"/>
                <a:gd name="T33" fmla="*/ 312 h 363"/>
                <a:gd name="T34" fmla="*/ 232 w 284"/>
                <a:gd name="T35" fmla="*/ 255 h 363"/>
                <a:gd name="T36" fmla="*/ 232 w 284"/>
                <a:gd name="T37" fmla="*/ 0 h 363"/>
                <a:gd name="T38" fmla="*/ 284 w 284"/>
                <a:gd name="T39" fmla="*/ 0 h 363"/>
                <a:gd name="T40" fmla="*/ 284 w 284"/>
                <a:gd name="T41" fmla="*/ 34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4" h="363">
                  <a:moveTo>
                    <a:pt x="284" y="343"/>
                  </a:moveTo>
                  <a:cubicBezTo>
                    <a:pt x="284" y="356"/>
                    <a:pt x="277" y="363"/>
                    <a:pt x="265" y="363"/>
                  </a:cubicBezTo>
                  <a:lnTo>
                    <a:pt x="215" y="363"/>
                  </a:lnTo>
                  <a:cubicBezTo>
                    <a:pt x="203" y="363"/>
                    <a:pt x="197" y="358"/>
                    <a:pt x="192" y="347"/>
                  </a:cubicBezTo>
                  <a:lnTo>
                    <a:pt x="79" y="100"/>
                  </a:lnTo>
                  <a:cubicBezTo>
                    <a:pt x="73" y="86"/>
                    <a:pt x="62" y="64"/>
                    <a:pt x="57" y="49"/>
                  </a:cubicBezTo>
                  <a:lnTo>
                    <a:pt x="50" y="49"/>
                  </a:lnTo>
                  <a:cubicBezTo>
                    <a:pt x="52" y="66"/>
                    <a:pt x="53" y="83"/>
                    <a:pt x="53" y="100"/>
                  </a:cubicBezTo>
                  <a:lnTo>
                    <a:pt x="53" y="363"/>
                  </a:lnTo>
                  <a:lnTo>
                    <a:pt x="0" y="363"/>
                  </a:lnTo>
                  <a:lnTo>
                    <a:pt x="0" y="21"/>
                  </a:lnTo>
                  <a:cubicBezTo>
                    <a:pt x="0" y="7"/>
                    <a:pt x="7" y="0"/>
                    <a:pt x="20" y="0"/>
                  </a:cubicBezTo>
                  <a:lnTo>
                    <a:pt x="68" y="0"/>
                  </a:lnTo>
                  <a:cubicBezTo>
                    <a:pt x="80" y="0"/>
                    <a:pt x="86" y="6"/>
                    <a:pt x="92" y="17"/>
                  </a:cubicBezTo>
                  <a:lnTo>
                    <a:pt x="202" y="257"/>
                  </a:lnTo>
                  <a:cubicBezTo>
                    <a:pt x="208" y="272"/>
                    <a:pt x="219" y="293"/>
                    <a:pt x="227" y="312"/>
                  </a:cubicBezTo>
                  <a:lnTo>
                    <a:pt x="235" y="312"/>
                  </a:lnTo>
                  <a:cubicBezTo>
                    <a:pt x="233" y="293"/>
                    <a:pt x="232" y="274"/>
                    <a:pt x="232" y="255"/>
                  </a:cubicBezTo>
                  <a:lnTo>
                    <a:pt x="232" y="0"/>
                  </a:lnTo>
                  <a:lnTo>
                    <a:pt x="284" y="0"/>
                  </a:lnTo>
                  <a:lnTo>
                    <a:pt x="284" y="343"/>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1" name="Rectangle 14"/>
            <p:cNvSpPr>
              <a:spLocks noChangeArrowheads="1"/>
            </p:cNvSpPr>
            <p:nvPr userDrawn="1"/>
          </p:nvSpPr>
          <p:spPr bwMode="auto">
            <a:xfrm>
              <a:off x="7340600" y="695058"/>
              <a:ext cx="19050" cy="128587"/>
            </a:xfrm>
            <a:prstGeom prst="rect">
              <a:avLst/>
            </a:pr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2" name="Freeform 15"/>
            <p:cNvSpPr>
              <a:spLocks/>
            </p:cNvSpPr>
            <p:nvPr userDrawn="1"/>
          </p:nvSpPr>
          <p:spPr bwMode="auto">
            <a:xfrm>
              <a:off x="7378701" y="695058"/>
              <a:ext cx="109537" cy="128587"/>
            </a:xfrm>
            <a:custGeom>
              <a:avLst/>
              <a:gdLst>
                <a:gd name="T0" fmla="*/ 199 w 306"/>
                <a:gd name="T1" fmla="*/ 348 h 363"/>
                <a:gd name="T2" fmla="*/ 179 w 306"/>
                <a:gd name="T3" fmla="*/ 363 h 363"/>
                <a:gd name="T4" fmla="*/ 128 w 306"/>
                <a:gd name="T5" fmla="*/ 363 h 363"/>
                <a:gd name="T6" fmla="*/ 108 w 306"/>
                <a:gd name="T7" fmla="*/ 348 h 363"/>
                <a:gd name="T8" fmla="*/ 0 w 306"/>
                <a:gd name="T9" fmla="*/ 0 h 363"/>
                <a:gd name="T10" fmla="*/ 55 w 306"/>
                <a:gd name="T11" fmla="*/ 0 h 363"/>
                <a:gd name="T12" fmla="*/ 137 w 306"/>
                <a:gd name="T13" fmla="*/ 283 h 363"/>
                <a:gd name="T14" fmla="*/ 147 w 306"/>
                <a:gd name="T15" fmla="*/ 323 h 363"/>
                <a:gd name="T16" fmla="*/ 161 w 306"/>
                <a:gd name="T17" fmla="*/ 323 h 363"/>
                <a:gd name="T18" fmla="*/ 171 w 306"/>
                <a:gd name="T19" fmla="*/ 283 h 363"/>
                <a:gd name="T20" fmla="*/ 252 w 306"/>
                <a:gd name="T21" fmla="*/ 0 h 363"/>
                <a:gd name="T22" fmla="*/ 306 w 306"/>
                <a:gd name="T23" fmla="*/ 0 h 363"/>
                <a:gd name="T24" fmla="*/ 199 w 306"/>
                <a:gd name="T25" fmla="*/ 348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6" h="363">
                  <a:moveTo>
                    <a:pt x="199" y="348"/>
                  </a:moveTo>
                  <a:cubicBezTo>
                    <a:pt x="197" y="357"/>
                    <a:pt x="189" y="363"/>
                    <a:pt x="179" y="363"/>
                  </a:cubicBezTo>
                  <a:lnTo>
                    <a:pt x="128" y="363"/>
                  </a:lnTo>
                  <a:cubicBezTo>
                    <a:pt x="118" y="363"/>
                    <a:pt x="110" y="357"/>
                    <a:pt x="108" y="348"/>
                  </a:cubicBezTo>
                  <a:lnTo>
                    <a:pt x="0" y="0"/>
                  </a:lnTo>
                  <a:lnTo>
                    <a:pt x="55" y="0"/>
                  </a:lnTo>
                  <a:lnTo>
                    <a:pt x="137" y="283"/>
                  </a:lnTo>
                  <a:cubicBezTo>
                    <a:pt x="140" y="296"/>
                    <a:pt x="143" y="310"/>
                    <a:pt x="147" y="323"/>
                  </a:cubicBezTo>
                  <a:lnTo>
                    <a:pt x="161" y="323"/>
                  </a:lnTo>
                  <a:cubicBezTo>
                    <a:pt x="163" y="310"/>
                    <a:pt x="167" y="296"/>
                    <a:pt x="171" y="283"/>
                  </a:cubicBezTo>
                  <a:lnTo>
                    <a:pt x="252" y="0"/>
                  </a:lnTo>
                  <a:lnTo>
                    <a:pt x="306" y="0"/>
                  </a:lnTo>
                  <a:lnTo>
                    <a:pt x="199" y="348"/>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3" name="Freeform 16"/>
            <p:cNvSpPr>
              <a:spLocks/>
            </p:cNvSpPr>
            <p:nvPr userDrawn="1"/>
          </p:nvSpPr>
          <p:spPr bwMode="auto">
            <a:xfrm>
              <a:off x="7505700" y="695058"/>
              <a:ext cx="80962" cy="128587"/>
            </a:xfrm>
            <a:custGeom>
              <a:avLst/>
              <a:gdLst>
                <a:gd name="T0" fmla="*/ 228 w 228"/>
                <a:gd name="T1" fmla="*/ 361 h 365"/>
                <a:gd name="T2" fmla="*/ 73 w 228"/>
                <a:gd name="T3" fmla="*/ 365 h 365"/>
                <a:gd name="T4" fmla="*/ 0 w 228"/>
                <a:gd name="T5" fmla="*/ 300 h 365"/>
                <a:gd name="T6" fmla="*/ 0 w 228"/>
                <a:gd name="T7" fmla="*/ 65 h 365"/>
                <a:gd name="T8" fmla="*/ 73 w 228"/>
                <a:gd name="T9" fmla="*/ 0 h 365"/>
                <a:gd name="T10" fmla="*/ 228 w 228"/>
                <a:gd name="T11" fmla="*/ 4 h 365"/>
                <a:gd name="T12" fmla="*/ 226 w 228"/>
                <a:gd name="T13" fmla="*/ 45 h 365"/>
                <a:gd name="T14" fmla="*/ 82 w 228"/>
                <a:gd name="T15" fmla="*/ 45 h 365"/>
                <a:gd name="T16" fmla="*/ 53 w 228"/>
                <a:gd name="T17" fmla="*/ 79 h 365"/>
                <a:gd name="T18" fmla="*/ 53 w 228"/>
                <a:gd name="T19" fmla="*/ 152 h 365"/>
                <a:gd name="T20" fmla="*/ 206 w 228"/>
                <a:gd name="T21" fmla="*/ 152 h 365"/>
                <a:gd name="T22" fmla="*/ 206 w 228"/>
                <a:gd name="T23" fmla="*/ 194 h 365"/>
                <a:gd name="T24" fmla="*/ 53 w 228"/>
                <a:gd name="T25" fmla="*/ 194 h 365"/>
                <a:gd name="T26" fmla="*/ 53 w 228"/>
                <a:gd name="T27" fmla="*/ 287 h 365"/>
                <a:gd name="T28" fmla="*/ 82 w 228"/>
                <a:gd name="T29" fmla="*/ 321 h 365"/>
                <a:gd name="T30" fmla="*/ 226 w 228"/>
                <a:gd name="T31" fmla="*/ 321 h 365"/>
                <a:gd name="T32" fmla="*/ 228 w 228"/>
                <a:gd name="T33" fmla="*/ 36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365">
                  <a:moveTo>
                    <a:pt x="228" y="361"/>
                  </a:moveTo>
                  <a:cubicBezTo>
                    <a:pt x="180" y="365"/>
                    <a:pt x="125" y="365"/>
                    <a:pt x="73" y="365"/>
                  </a:cubicBezTo>
                  <a:cubicBezTo>
                    <a:pt x="27" y="365"/>
                    <a:pt x="0" y="340"/>
                    <a:pt x="0" y="300"/>
                  </a:cubicBezTo>
                  <a:lnTo>
                    <a:pt x="0" y="65"/>
                  </a:lnTo>
                  <a:cubicBezTo>
                    <a:pt x="0" y="25"/>
                    <a:pt x="28" y="0"/>
                    <a:pt x="73" y="0"/>
                  </a:cubicBezTo>
                  <a:cubicBezTo>
                    <a:pt x="125" y="0"/>
                    <a:pt x="180" y="0"/>
                    <a:pt x="228" y="4"/>
                  </a:cubicBezTo>
                  <a:lnTo>
                    <a:pt x="226" y="45"/>
                  </a:lnTo>
                  <a:lnTo>
                    <a:pt x="82" y="45"/>
                  </a:lnTo>
                  <a:cubicBezTo>
                    <a:pt x="61" y="45"/>
                    <a:pt x="53" y="54"/>
                    <a:pt x="53" y="79"/>
                  </a:cubicBezTo>
                  <a:lnTo>
                    <a:pt x="53" y="152"/>
                  </a:lnTo>
                  <a:lnTo>
                    <a:pt x="206" y="152"/>
                  </a:lnTo>
                  <a:lnTo>
                    <a:pt x="206" y="194"/>
                  </a:lnTo>
                  <a:lnTo>
                    <a:pt x="53" y="194"/>
                  </a:lnTo>
                  <a:lnTo>
                    <a:pt x="53" y="287"/>
                  </a:lnTo>
                  <a:cubicBezTo>
                    <a:pt x="53" y="312"/>
                    <a:pt x="61" y="321"/>
                    <a:pt x="82" y="321"/>
                  </a:cubicBezTo>
                  <a:lnTo>
                    <a:pt x="226" y="321"/>
                  </a:lnTo>
                  <a:lnTo>
                    <a:pt x="228" y="361"/>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4" name="Freeform 17"/>
            <p:cNvSpPr>
              <a:spLocks noEditPoints="1"/>
            </p:cNvSpPr>
            <p:nvPr userDrawn="1"/>
          </p:nvSpPr>
          <p:spPr bwMode="auto">
            <a:xfrm>
              <a:off x="7612063" y="693471"/>
              <a:ext cx="92075" cy="130175"/>
            </a:xfrm>
            <a:custGeom>
              <a:avLst/>
              <a:gdLst>
                <a:gd name="T0" fmla="*/ 126 w 260"/>
                <a:gd name="T1" fmla="*/ 173 h 367"/>
                <a:gd name="T2" fmla="*/ 194 w 260"/>
                <a:gd name="T3" fmla="*/ 108 h 367"/>
                <a:gd name="T4" fmla="*/ 126 w 260"/>
                <a:gd name="T5" fmla="*/ 45 h 367"/>
                <a:gd name="T6" fmla="*/ 52 w 260"/>
                <a:gd name="T7" fmla="*/ 45 h 367"/>
                <a:gd name="T8" fmla="*/ 52 w 260"/>
                <a:gd name="T9" fmla="*/ 173 h 367"/>
                <a:gd name="T10" fmla="*/ 126 w 260"/>
                <a:gd name="T11" fmla="*/ 173 h 367"/>
                <a:gd name="T12" fmla="*/ 204 w 260"/>
                <a:gd name="T13" fmla="*/ 367 h 367"/>
                <a:gd name="T14" fmla="*/ 173 w 260"/>
                <a:gd name="T15" fmla="*/ 254 h 367"/>
                <a:gd name="T16" fmla="*/ 127 w 260"/>
                <a:gd name="T17" fmla="*/ 218 h 367"/>
                <a:gd name="T18" fmla="*/ 52 w 260"/>
                <a:gd name="T19" fmla="*/ 217 h 367"/>
                <a:gd name="T20" fmla="*/ 52 w 260"/>
                <a:gd name="T21" fmla="*/ 367 h 367"/>
                <a:gd name="T22" fmla="*/ 0 w 260"/>
                <a:gd name="T23" fmla="*/ 367 h 367"/>
                <a:gd name="T24" fmla="*/ 0 w 260"/>
                <a:gd name="T25" fmla="*/ 4 h 367"/>
                <a:gd name="T26" fmla="*/ 127 w 260"/>
                <a:gd name="T27" fmla="*/ 0 h 367"/>
                <a:gd name="T28" fmla="*/ 247 w 260"/>
                <a:gd name="T29" fmla="*/ 105 h 367"/>
                <a:gd name="T30" fmla="*/ 180 w 260"/>
                <a:gd name="T31" fmla="*/ 197 h 367"/>
                <a:gd name="T32" fmla="*/ 180 w 260"/>
                <a:gd name="T33" fmla="*/ 200 h 367"/>
                <a:gd name="T34" fmla="*/ 226 w 260"/>
                <a:gd name="T35" fmla="*/ 252 h 367"/>
                <a:gd name="T36" fmla="*/ 260 w 260"/>
                <a:gd name="T37" fmla="*/ 367 h 367"/>
                <a:gd name="T38" fmla="*/ 204 w 260"/>
                <a:gd name="T39" fmla="*/ 36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0" h="367">
                  <a:moveTo>
                    <a:pt x="126" y="173"/>
                  </a:moveTo>
                  <a:cubicBezTo>
                    <a:pt x="177" y="172"/>
                    <a:pt x="194" y="158"/>
                    <a:pt x="194" y="108"/>
                  </a:cubicBezTo>
                  <a:cubicBezTo>
                    <a:pt x="194" y="58"/>
                    <a:pt x="177" y="45"/>
                    <a:pt x="126" y="45"/>
                  </a:cubicBezTo>
                  <a:cubicBezTo>
                    <a:pt x="98" y="45"/>
                    <a:pt x="72" y="45"/>
                    <a:pt x="52" y="45"/>
                  </a:cubicBezTo>
                  <a:lnTo>
                    <a:pt x="52" y="173"/>
                  </a:lnTo>
                  <a:lnTo>
                    <a:pt x="126" y="173"/>
                  </a:lnTo>
                  <a:close/>
                  <a:moveTo>
                    <a:pt x="204" y="367"/>
                  </a:moveTo>
                  <a:lnTo>
                    <a:pt x="173" y="254"/>
                  </a:lnTo>
                  <a:cubicBezTo>
                    <a:pt x="164" y="228"/>
                    <a:pt x="150" y="218"/>
                    <a:pt x="127" y="218"/>
                  </a:cubicBezTo>
                  <a:lnTo>
                    <a:pt x="52" y="217"/>
                  </a:lnTo>
                  <a:lnTo>
                    <a:pt x="52" y="367"/>
                  </a:lnTo>
                  <a:lnTo>
                    <a:pt x="0" y="367"/>
                  </a:lnTo>
                  <a:lnTo>
                    <a:pt x="0" y="4"/>
                  </a:lnTo>
                  <a:cubicBezTo>
                    <a:pt x="40" y="0"/>
                    <a:pt x="68" y="0"/>
                    <a:pt x="127" y="0"/>
                  </a:cubicBezTo>
                  <a:cubicBezTo>
                    <a:pt x="212" y="0"/>
                    <a:pt x="247" y="23"/>
                    <a:pt x="247" y="105"/>
                  </a:cubicBezTo>
                  <a:cubicBezTo>
                    <a:pt x="247" y="162"/>
                    <a:pt x="229" y="191"/>
                    <a:pt x="180" y="197"/>
                  </a:cubicBezTo>
                  <a:lnTo>
                    <a:pt x="180" y="200"/>
                  </a:lnTo>
                  <a:cubicBezTo>
                    <a:pt x="198" y="205"/>
                    <a:pt x="218" y="221"/>
                    <a:pt x="226" y="252"/>
                  </a:cubicBezTo>
                  <a:lnTo>
                    <a:pt x="260" y="367"/>
                  </a:lnTo>
                  <a:lnTo>
                    <a:pt x="204" y="367"/>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5" name="Freeform 18"/>
            <p:cNvSpPr>
              <a:spLocks/>
            </p:cNvSpPr>
            <p:nvPr userDrawn="1"/>
          </p:nvSpPr>
          <p:spPr bwMode="auto">
            <a:xfrm>
              <a:off x="7723188" y="691883"/>
              <a:ext cx="85725" cy="133350"/>
            </a:xfrm>
            <a:custGeom>
              <a:avLst/>
              <a:gdLst>
                <a:gd name="T0" fmla="*/ 229 w 243"/>
                <a:gd name="T1" fmla="*/ 11 h 375"/>
                <a:gd name="T2" fmla="*/ 226 w 243"/>
                <a:gd name="T3" fmla="*/ 49 h 375"/>
                <a:gd name="T4" fmla="*/ 122 w 243"/>
                <a:gd name="T5" fmla="*/ 47 h 375"/>
                <a:gd name="T6" fmla="*/ 53 w 243"/>
                <a:gd name="T7" fmla="*/ 97 h 375"/>
                <a:gd name="T8" fmla="*/ 97 w 243"/>
                <a:gd name="T9" fmla="*/ 152 h 375"/>
                <a:gd name="T10" fmla="*/ 169 w 243"/>
                <a:gd name="T11" fmla="*/ 172 h 375"/>
                <a:gd name="T12" fmla="*/ 243 w 243"/>
                <a:gd name="T13" fmla="*/ 276 h 375"/>
                <a:gd name="T14" fmla="*/ 119 w 243"/>
                <a:gd name="T15" fmla="*/ 375 h 375"/>
                <a:gd name="T16" fmla="*/ 5 w 243"/>
                <a:gd name="T17" fmla="*/ 365 h 375"/>
                <a:gd name="T18" fmla="*/ 9 w 243"/>
                <a:gd name="T19" fmla="*/ 326 h 375"/>
                <a:gd name="T20" fmla="*/ 120 w 243"/>
                <a:gd name="T21" fmla="*/ 329 h 375"/>
                <a:gd name="T22" fmla="*/ 189 w 243"/>
                <a:gd name="T23" fmla="*/ 275 h 375"/>
                <a:gd name="T24" fmla="*/ 146 w 243"/>
                <a:gd name="T25" fmla="*/ 219 h 375"/>
                <a:gd name="T26" fmla="*/ 72 w 243"/>
                <a:gd name="T27" fmla="*/ 199 h 375"/>
                <a:gd name="T28" fmla="*/ 0 w 243"/>
                <a:gd name="T29" fmla="*/ 96 h 375"/>
                <a:gd name="T30" fmla="*/ 120 w 243"/>
                <a:gd name="T31" fmla="*/ 0 h 375"/>
                <a:gd name="T32" fmla="*/ 229 w 243"/>
                <a:gd name="T33" fmla="*/ 1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3" h="375">
                  <a:moveTo>
                    <a:pt x="229" y="11"/>
                  </a:moveTo>
                  <a:lnTo>
                    <a:pt x="226" y="49"/>
                  </a:lnTo>
                  <a:cubicBezTo>
                    <a:pt x="195" y="48"/>
                    <a:pt x="156" y="47"/>
                    <a:pt x="122" y="47"/>
                  </a:cubicBezTo>
                  <a:cubicBezTo>
                    <a:pt x="72" y="47"/>
                    <a:pt x="53" y="49"/>
                    <a:pt x="53" y="97"/>
                  </a:cubicBezTo>
                  <a:cubicBezTo>
                    <a:pt x="53" y="135"/>
                    <a:pt x="67" y="145"/>
                    <a:pt x="97" y="152"/>
                  </a:cubicBezTo>
                  <a:lnTo>
                    <a:pt x="169" y="172"/>
                  </a:lnTo>
                  <a:cubicBezTo>
                    <a:pt x="225" y="188"/>
                    <a:pt x="243" y="221"/>
                    <a:pt x="243" y="276"/>
                  </a:cubicBezTo>
                  <a:cubicBezTo>
                    <a:pt x="243" y="359"/>
                    <a:pt x="206" y="375"/>
                    <a:pt x="119" y="375"/>
                  </a:cubicBezTo>
                  <a:cubicBezTo>
                    <a:pt x="96" y="375"/>
                    <a:pt x="56" y="374"/>
                    <a:pt x="5" y="365"/>
                  </a:cubicBezTo>
                  <a:lnTo>
                    <a:pt x="9" y="326"/>
                  </a:lnTo>
                  <a:cubicBezTo>
                    <a:pt x="75" y="328"/>
                    <a:pt x="93" y="329"/>
                    <a:pt x="120" y="329"/>
                  </a:cubicBezTo>
                  <a:cubicBezTo>
                    <a:pt x="173" y="328"/>
                    <a:pt x="189" y="320"/>
                    <a:pt x="189" y="275"/>
                  </a:cubicBezTo>
                  <a:cubicBezTo>
                    <a:pt x="189" y="236"/>
                    <a:pt x="175" y="227"/>
                    <a:pt x="146" y="219"/>
                  </a:cubicBezTo>
                  <a:lnTo>
                    <a:pt x="72" y="199"/>
                  </a:lnTo>
                  <a:cubicBezTo>
                    <a:pt x="19" y="184"/>
                    <a:pt x="0" y="151"/>
                    <a:pt x="0" y="96"/>
                  </a:cubicBezTo>
                  <a:cubicBezTo>
                    <a:pt x="0" y="12"/>
                    <a:pt x="38" y="0"/>
                    <a:pt x="120" y="0"/>
                  </a:cubicBezTo>
                  <a:cubicBezTo>
                    <a:pt x="154" y="0"/>
                    <a:pt x="192" y="2"/>
                    <a:pt x="229" y="11"/>
                  </a:cubicBez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6" name="Rectangle 19"/>
            <p:cNvSpPr>
              <a:spLocks noChangeArrowheads="1"/>
            </p:cNvSpPr>
            <p:nvPr userDrawn="1"/>
          </p:nvSpPr>
          <p:spPr bwMode="auto">
            <a:xfrm>
              <a:off x="7834312" y="695058"/>
              <a:ext cx="19050" cy="128587"/>
            </a:xfrm>
            <a:prstGeom prst="rect">
              <a:avLst/>
            </a:pr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7" name="Freeform 20"/>
            <p:cNvSpPr>
              <a:spLocks/>
            </p:cNvSpPr>
            <p:nvPr userDrawn="1"/>
          </p:nvSpPr>
          <p:spPr bwMode="auto">
            <a:xfrm>
              <a:off x="7872413" y="695058"/>
              <a:ext cx="101600" cy="128587"/>
            </a:xfrm>
            <a:custGeom>
              <a:avLst/>
              <a:gdLst>
                <a:gd name="T0" fmla="*/ 168 w 283"/>
                <a:gd name="T1" fmla="*/ 47 h 363"/>
                <a:gd name="T2" fmla="*/ 168 w 283"/>
                <a:gd name="T3" fmla="*/ 363 h 363"/>
                <a:gd name="T4" fmla="*/ 114 w 283"/>
                <a:gd name="T5" fmla="*/ 363 h 363"/>
                <a:gd name="T6" fmla="*/ 114 w 283"/>
                <a:gd name="T7" fmla="*/ 47 h 363"/>
                <a:gd name="T8" fmla="*/ 0 w 283"/>
                <a:gd name="T9" fmla="*/ 47 h 363"/>
                <a:gd name="T10" fmla="*/ 0 w 283"/>
                <a:gd name="T11" fmla="*/ 0 h 363"/>
                <a:gd name="T12" fmla="*/ 283 w 283"/>
                <a:gd name="T13" fmla="*/ 0 h 363"/>
                <a:gd name="T14" fmla="*/ 283 w 283"/>
                <a:gd name="T15" fmla="*/ 47 h 363"/>
                <a:gd name="T16" fmla="*/ 168 w 283"/>
                <a:gd name="T17" fmla="*/ 47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 h="363">
                  <a:moveTo>
                    <a:pt x="168" y="47"/>
                  </a:moveTo>
                  <a:lnTo>
                    <a:pt x="168" y="363"/>
                  </a:lnTo>
                  <a:lnTo>
                    <a:pt x="114" y="363"/>
                  </a:lnTo>
                  <a:lnTo>
                    <a:pt x="114" y="47"/>
                  </a:lnTo>
                  <a:lnTo>
                    <a:pt x="0" y="47"/>
                  </a:lnTo>
                  <a:lnTo>
                    <a:pt x="0" y="0"/>
                  </a:lnTo>
                  <a:lnTo>
                    <a:pt x="283" y="0"/>
                  </a:lnTo>
                  <a:lnTo>
                    <a:pt x="283" y="47"/>
                  </a:lnTo>
                  <a:lnTo>
                    <a:pt x="168" y="47"/>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8" name="Freeform 21"/>
            <p:cNvSpPr>
              <a:spLocks noEditPoints="1"/>
            </p:cNvSpPr>
            <p:nvPr userDrawn="1"/>
          </p:nvSpPr>
          <p:spPr bwMode="auto">
            <a:xfrm>
              <a:off x="7969250" y="660133"/>
              <a:ext cx="114299" cy="163512"/>
            </a:xfrm>
            <a:custGeom>
              <a:avLst/>
              <a:gdLst>
                <a:gd name="T0" fmla="*/ 199 w 321"/>
                <a:gd name="T1" fmla="*/ 57 h 459"/>
                <a:gd name="T2" fmla="*/ 185 w 321"/>
                <a:gd name="T3" fmla="*/ 43 h 459"/>
                <a:gd name="T4" fmla="*/ 185 w 321"/>
                <a:gd name="T5" fmla="*/ 14 h 459"/>
                <a:gd name="T6" fmla="*/ 199 w 321"/>
                <a:gd name="T7" fmla="*/ 0 h 459"/>
                <a:gd name="T8" fmla="*/ 215 w 321"/>
                <a:gd name="T9" fmla="*/ 0 h 459"/>
                <a:gd name="T10" fmla="*/ 230 w 321"/>
                <a:gd name="T11" fmla="*/ 14 h 459"/>
                <a:gd name="T12" fmla="*/ 230 w 321"/>
                <a:gd name="T13" fmla="*/ 43 h 459"/>
                <a:gd name="T14" fmla="*/ 215 w 321"/>
                <a:gd name="T15" fmla="*/ 57 h 459"/>
                <a:gd name="T16" fmla="*/ 199 w 321"/>
                <a:gd name="T17" fmla="*/ 57 h 459"/>
                <a:gd name="T18" fmla="*/ 176 w 321"/>
                <a:gd name="T19" fmla="*/ 166 h 459"/>
                <a:gd name="T20" fmla="*/ 167 w 321"/>
                <a:gd name="T21" fmla="*/ 137 h 459"/>
                <a:gd name="T22" fmla="*/ 153 w 321"/>
                <a:gd name="T23" fmla="*/ 137 h 459"/>
                <a:gd name="T24" fmla="*/ 144 w 321"/>
                <a:gd name="T25" fmla="*/ 166 h 459"/>
                <a:gd name="T26" fmla="*/ 102 w 321"/>
                <a:gd name="T27" fmla="*/ 304 h 459"/>
                <a:gd name="T28" fmla="*/ 218 w 321"/>
                <a:gd name="T29" fmla="*/ 304 h 459"/>
                <a:gd name="T30" fmla="*/ 176 w 321"/>
                <a:gd name="T31" fmla="*/ 166 h 459"/>
                <a:gd name="T32" fmla="*/ 105 w 321"/>
                <a:gd name="T33" fmla="*/ 57 h 459"/>
                <a:gd name="T34" fmla="*/ 92 w 321"/>
                <a:gd name="T35" fmla="*/ 43 h 459"/>
                <a:gd name="T36" fmla="*/ 92 w 321"/>
                <a:gd name="T37" fmla="*/ 14 h 459"/>
                <a:gd name="T38" fmla="*/ 105 w 321"/>
                <a:gd name="T39" fmla="*/ 0 h 459"/>
                <a:gd name="T40" fmla="*/ 122 w 321"/>
                <a:gd name="T41" fmla="*/ 0 h 459"/>
                <a:gd name="T42" fmla="*/ 136 w 321"/>
                <a:gd name="T43" fmla="*/ 14 h 459"/>
                <a:gd name="T44" fmla="*/ 136 w 321"/>
                <a:gd name="T45" fmla="*/ 43 h 459"/>
                <a:gd name="T46" fmla="*/ 122 w 321"/>
                <a:gd name="T47" fmla="*/ 57 h 459"/>
                <a:gd name="T48" fmla="*/ 105 w 321"/>
                <a:gd name="T49" fmla="*/ 57 h 459"/>
                <a:gd name="T50" fmla="*/ 88 w 321"/>
                <a:gd name="T51" fmla="*/ 350 h 459"/>
                <a:gd name="T52" fmla="*/ 54 w 321"/>
                <a:gd name="T53" fmla="*/ 459 h 459"/>
                <a:gd name="T54" fmla="*/ 0 w 321"/>
                <a:gd name="T55" fmla="*/ 459 h 459"/>
                <a:gd name="T56" fmla="*/ 114 w 321"/>
                <a:gd name="T57" fmla="*/ 110 h 459"/>
                <a:gd name="T58" fmla="*/ 133 w 321"/>
                <a:gd name="T59" fmla="*/ 96 h 459"/>
                <a:gd name="T60" fmla="*/ 187 w 321"/>
                <a:gd name="T61" fmla="*/ 96 h 459"/>
                <a:gd name="T62" fmla="*/ 206 w 321"/>
                <a:gd name="T63" fmla="*/ 110 h 459"/>
                <a:gd name="T64" fmla="*/ 321 w 321"/>
                <a:gd name="T65" fmla="*/ 459 h 459"/>
                <a:gd name="T66" fmla="*/ 266 w 321"/>
                <a:gd name="T67" fmla="*/ 459 h 459"/>
                <a:gd name="T68" fmla="*/ 233 w 321"/>
                <a:gd name="T69" fmla="*/ 350 h 459"/>
                <a:gd name="T70" fmla="*/ 88 w 321"/>
                <a:gd name="T71" fmla="*/ 35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1" h="459">
                  <a:moveTo>
                    <a:pt x="199" y="57"/>
                  </a:moveTo>
                  <a:cubicBezTo>
                    <a:pt x="189" y="57"/>
                    <a:pt x="185" y="53"/>
                    <a:pt x="185" y="43"/>
                  </a:cubicBezTo>
                  <a:lnTo>
                    <a:pt x="185" y="14"/>
                  </a:lnTo>
                  <a:cubicBezTo>
                    <a:pt x="185" y="6"/>
                    <a:pt x="189" y="0"/>
                    <a:pt x="199" y="0"/>
                  </a:cubicBezTo>
                  <a:lnTo>
                    <a:pt x="215" y="0"/>
                  </a:lnTo>
                  <a:cubicBezTo>
                    <a:pt x="224" y="0"/>
                    <a:pt x="230" y="6"/>
                    <a:pt x="230" y="14"/>
                  </a:cubicBezTo>
                  <a:lnTo>
                    <a:pt x="230" y="43"/>
                  </a:lnTo>
                  <a:cubicBezTo>
                    <a:pt x="230" y="53"/>
                    <a:pt x="224" y="57"/>
                    <a:pt x="215" y="57"/>
                  </a:cubicBezTo>
                  <a:lnTo>
                    <a:pt x="199" y="57"/>
                  </a:lnTo>
                  <a:close/>
                  <a:moveTo>
                    <a:pt x="176" y="166"/>
                  </a:moveTo>
                  <a:cubicBezTo>
                    <a:pt x="173" y="157"/>
                    <a:pt x="170" y="146"/>
                    <a:pt x="167" y="137"/>
                  </a:cubicBezTo>
                  <a:lnTo>
                    <a:pt x="153" y="137"/>
                  </a:lnTo>
                  <a:cubicBezTo>
                    <a:pt x="150" y="146"/>
                    <a:pt x="147" y="157"/>
                    <a:pt x="144" y="166"/>
                  </a:cubicBezTo>
                  <a:lnTo>
                    <a:pt x="102" y="304"/>
                  </a:lnTo>
                  <a:lnTo>
                    <a:pt x="218" y="304"/>
                  </a:lnTo>
                  <a:lnTo>
                    <a:pt x="176" y="166"/>
                  </a:lnTo>
                  <a:close/>
                  <a:moveTo>
                    <a:pt x="105" y="57"/>
                  </a:moveTo>
                  <a:cubicBezTo>
                    <a:pt x="96" y="57"/>
                    <a:pt x="92" y="53"/>
                    <a:pt x="92" y="43"/>
                  </a:cubicBezTo>
                  <a:lnTo>
                    <a:pt x="92" y="14"/>
                  </a:lnTo>
                  <a:cubicBezTo>
                    <a:pt x="92" y="6"/>
                    <a:pt x="96" y="0"/>
                    <a:pt x="105" y="0"/>
                  </a:cubicBezTo>
                  <a:lnTo>
                    <a:pt x="122" y="0"/>
                  </a:lnTo>
                  <a:cubicBezTo>
                    <a:pt x="132" y="0"/>
                    <a:pt x="136" y="6"/>
                    <a:pt x="136" y="14"/>
                  </a:cubicBezTo>
                  <a:lnTo>
                    <a:pt x="136" y="43"/>
                  </a:lnTo>
                  <a:cubicBezTo>
                    <a:pt x="136" y="53"/>
                    <a:pt x="132" y="57"/>
                    <a:pt x="122" y="57"/>
                  </a:cubicBezTo>
                  <a:lnTo>
                    <a:pt x="105" y="57"/>
                  </a:lnTo>
                  <a:close/>
                  <a:moveTo>
                    <a:pt x="88" y="350"/>
                  </a:moveTo>
                  <a:lnTo>
                    <a:pt x="54" y="459"/>
                  </a:lnTo>
                  <a:lnTo>
                    <a:pt x="0" y="459"/>
                  </a:lnTo>
                  <a:lnTo>
                    <a:pt x="114" y="110"/>
                  </a:lnTo>
                  <a:cubicBezTo>
                    <a:pt x="116" y="102"/>
                    <a:pt x="124" y="96"/>
                    <a:pt x="133" y="96"/>
                  </a:cubicBezTo>
                  <a:lnTo>
                    <a:pt x="187" y="96"/>
                  </a:lnTo>
                  <a:cubicBezTo>
                    <a:pt x="196" y="96"/>
                    <a:pt x="204" y="102"/>
                    <a:pt x="206" y="110"/>
                  </a:cubicBezTo>
                  <a:lnTo>
                    <a:pt x="321" y="459"/>
                  </a:lnTo>
                  <a:lnTo>
                    <a:pt x="266" y="459"/>
                  </a:lnTo>
                  <a:lnTo>
                    <a:pt x="233" y="350"/>
                  </a:lnTo>
                  <a:lnTo>
                    <a:pt x="88" y="350"/>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sp>
          <p:nvSpPr>
            <p:cNvPr id="29" name="Freeform 22"/>
            <p:cNvSpPr>
              <a:spLocks/>
            </p:cNvSpPr>
            <p:nvPr userDrawn="1"/>
          </p:nvSpPr>
          <p:spPr bwMode="auto">
            <a:xfrm>
              <a:off x="8078788" y="695058"/>
              <a:ext cx="100012" cy="128587"/>
            </a:xfrm>
            <a:custGeom>
              <a:avLst/>
              <a:gdLst>
                <a:gd name="T0" fmla="*/ 167 w 282"/>
                <a:gd name="T1" fmla="*/ 47 h 363"/>
                <a:gd name="T2" fmla="*/ 167 w 282"/>
                <a:gd name="T3" fmla="*/ 363 h 363"/>
                <a:gd name="T4" fmla="*/ 114 w 282"/>
                <a:gd name="T5" fmla="*/ 363 h 363"/>
                <a:gd name="T6" fmla="*/ 114 w 282"/>
                <a:gd name="T7" fmla="*/ 47 h 363"/>
                <a:gd name="T8" fmla="*/ 0 w 282"/>
                <a:gd name="T9" fmla="*/ 47 h 363"/>
                <a:gd name="T10" fmla="*/ 0 w 282"/>
                <a:gd name="T11" fmla="*/ 0 h 363"/>
                <a:gd name="T12" fmla="*/ 282 w 282"/>
                <a:gd name="T13" fmla="*/ 0 h 363"/>
                <a:gd name="T14" fmla="*/ 282 w 282"/>
                <a:gd name="T15" fmla="*/ 47 h 363"/>
                <a:gd name="T16" fmla="*/ 167 w 282"/>
                <a:gd name="T17" fmla="*/ 47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363">
                  <a:moveTo>
                    <a:pt x="167" y="47"/>
                  </a:moveTo>
                  <a:lnTo>
                    <a:pt x="167" y="363"/>
                  </a:lnTo>
                  <a:lnTo>
                    <a:pt x="114" y="363"/>
                  </a:lnTo>
                  <a:lnTo>
                    <a:pt x="114" y="47"/>
                  </a:lnTo>
                  <a:lnTo>
                    <a:pt x="0" y="47"/>
                  </a:lnTo>
                  <a:lnTo>
                    <a:pt x="0" y="0"/>
                  </a:lnTo>
                  <a:lnTo>
                    <a:pt x="282" y="0"/>
                  </a:lnTo>
                  <a:lnTo>
                    <a:pt x="282" y="47"/>
                  </a:lnTo>
                  <a:lnTo>
                    <a:pt x="167" y="47"/>
                  </a:lnTo>
                  <a:close/>
                </a:path>
              </a:pathLst>
            </a:custGeom>
            <a:solidFill>
              <a:srgbClr val="909085"/>
            </a:solidFill>
            <a:ln>
              <a:noFill/>
            </a:ln>
          </p:spPr>
          <p:txBody>
            <a:bodyPr vert="horz" wrap="square" lIns="91440" tIns="45720" rIns="91440" bIns="45720" numCol="1" anchor="t" anchorCtr="0" compatLnSpc="1">
              <a:prstTxWarp prst="textNoShape">
                <a:avLst/>
              </a:prstTxWarp>
            </a:bodyPr>
            <a:lstStyle/>
            <a:p>
              <a:endParaRPr lang="de-DE" sz="2381"/>
            </a:p>
          </p:txBody>
        </p:sp>
      </p:grpSp>
      <p:cxnSp>
        <p:nvCxnSpPr>
          <p:cNvPr id="8" name="Gerade Verbindung 7"/>
          <p:cNvCxnSpPr/>
          <p:nvPr/>
        </p:nvCxnSpPr>
        <p:spPr>
          <a:xfrm>
            <a:off x="380082" y="6381636"/>
            <a:ext cx="1143183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95767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l" defTabSz="1209477" rtl="0" eaLnBrk="1" latinLnBrk="0" hangingPunct="1">
        <a:lnSpc>
          <a:spcPts val="3439"/>
        </a:lnSpc>
        <a:spcBef>
          <a:spcPts val="794"/>
        </a:spcBef>
        <a:buNone/>
        <a:defRPr sz="3174" kern="1200" cap="all" baseline="0">
          <a:solidFill>
            <a:schemeClr val="accent3"/>
          </a:solidFill>
          <a:latin typeface="Exo 2 Semi Bold" pitchFamily="50" charset="0"/>
          <a:ea typeface="+mj-ea"/>
          <a:cs typeface="+mj-cs"/>
        </a:defRPr>
      </a:lvl1pPr>
    </p:titleStyle>
    <p:bodyStyle>
      <a:lvl1pPr marL="285703" indent="-285703" algn="l" defTabSz="1209477" rtl="0" eaLnBrk="1" latinLnBrk="0" hangingPunct="1">
        <a:spcBef>
          <a:spcPts val="794"/>
        </a:spcBef>
        <a:spcAft>
          <a:spcPts val="794"/>
        </a:spcAft>
        <a:buFont typeface="Calibri" panose="020F0502020204030204" pitchFamily="34" charset="0"/>
        <a:buChar char="−"/>
        <a:defRPr sz="2645" kern="1200">
          <a:solidFill>
            <a:schemeClr val="accent2"/>
          </a:solidFill>
          <a:latin typeface="+mn-lt"/>
          <a:ea typeface="+mn-ea"/>
          <a:cs typeface="+mn-cs"/>
        </a:defRPr>
      </a:lvl1pPr>
      <a:lvl2pPr marL="571406" indent="-285703" algn="l" defTabSz="1209477" rtl="0" eaLnBrk="1" latinLnBrk="0" hangingPunct="1">
        <a:spcBef>
          <a:spcPts val="794"/>
        </a:spcBef>
        <a:spcAft>
          <a:spcPts val="397"/>
        </a:spcAft>
        <a:buFont typeface="Calibri" panose="020F0502020204030204" pitchFamily="34" charset="0"/>
        <a:buChar char="−"/>
        <a:defRPr sz="2645" kern="1200">
          <a:solidFill>
            <a:schemeClr val="accent2"/>
          </a:solidFill>
          <a:latin typeface="+mn-lt"/>
          <a:ea typeface="+mn-ea"/>
          <a:cs typeface="+mn-cs"/>
        </a:defRPr>
      </a:lvl2pPr>
      <a:lvl3pPr marL="857110" indent="-285703" algn="l" defTabSz="1209477" rtl="0" eaLnBrk="1" latinLnBrk="0" hangingPunct="1">
        <a:spcBef>
          <a:spcPts val="397"/>
        </a:spcBef>
        <a:spcAft>
          <a:spcPts val="397"/>
        </a:spcAft>
        <a:buFont typeface="Calibri" panose="020F0502020204030204" pitchFamily="34" charset="0"/>
        <a:buChar char="−"/>
        <a:defRPr sz="2645" kern="1200">
          <a:solidFill>
            <a:schemeClr val="accent2"/>
          </a:solidFill>
          <a:latin typeface="+mn-lt"/>
          <a:ea typeface="+mn-ea"/>
          <a:cs typeface="+mn-cs"/>
        </a:defRPr>
      </a:lvl3pPr>
      <a:lvl4pPr marL="1142813" indent="-285703" algn="l" defTabSz="1209477" rtl="0" eaLnBrk="1" latinLnBrk="0" hangingPunct="1">
        <a:spcBef>
          <a:spcPts val="397"/>
        </a:spcBef>
        <a:buFont typeface="Calibri" panose="020F0502020204030204" pitchFamily="34" charset="0"/>
        <a:buChar char="−"/>
        <a:defRPr sz="2645" kern="1200">
          <a:solidFill>
            <a:schemeClr val="accent2"/>
          </a:solidFill>
          <a:latin typeface="+mn-lt"/>
          <a:ea typeface="+mn-ea"/>
          <a:cs typeface="+mn-cs"/>
        </a:defRPr>
      </a:lvl4pPr>
      <a:lvl5pPr marL="1428516" indent="-285703" algn="l" defTabSz="1209477" rtl="0" eaLnBrk="1" latinLnBrk="0" hangingPunct="1">
        <a:spcBef>
          <a:spcPts val="0"/>
        </a:spcBef>
        <a:buFont typeface="Calibri" panose="020F0502020204030204" pitchFamily="34" charset="0"/>
        <a:buChar char="−"/>
        <a:defRPr sz="2645" kern="1200">
          <a:solidFill>
            <a:schemeClr val="accent2"/>
          </a:solidFill>
          <a:latin typeface="+mn-lt"/>
          <a:ea typeface="+mn-ea"/>
          <a:cs typeface="+mn-cs"/>
        </a:defRPr>
      </a:lvl5pPr>
      <a:lvl6pPr marL="3326061" indent="-302369" algn="l" defTabSz="1209477" rtl="0" eaLnBrk="1" latinLnBrk="0" hangingPunct="1">
        <a:spcBef>
          <a:spcPct val="20000"/>
        </a:spcBef>
        <a:buFont typeface="Arial" panose="020B0604020202020204" pitchFamily="34" charset="0"/>
        <a:buChar char="•"/>
        <a:defRPr sz="2645" kern="1200">
          <a:solidFill>
            <a:schemeClr val="tx1"/>
          </a:solidFill>
          <a:latin typeface="+mn-lt"/>
          <a:ea typeface="+mn-ea"/>
          <a:cs typeface="+mn-cs"/>
        </a:defRPr>
      </a:lvl6pPr>
      <a:lvl7pPr marL="3930800" indent="-302369" algn="l" defTabSz="1209477" rtl="0" eaLnBrk="1" latinLnBrk="0" hangingPunct="1">
        <a:spcBef>
          <a:spcPct val="20000"/>
        </a:spcBef>
        <a:buFont typeface="Arial" panose="020B0604020202020204" pitchFamily="34" charset="0"/>
        <a:buChar char="•"/>
        <a:defRPr sz="2645" kern="1200">
          <a:solidFill>
            <a:schemeClr val="tx1"/>
          </a:solidFill>
          <a:latin typeface="+mn-lt"/>
          <a:ea typeface="+mn-ea"/>
          <a:cs typeface="+mn-cs"/>
        </a:defRPr>
      </a:lvl7pPr>
      <a:lvl8pPr marL="4535538" indent="-302369" algn="l" defTabSz="1209477" rtl="0" eaLnBrk="1" latinLnBrk="0" hangingPunct="1">
        <a:spcBef>
          <a:spcPct val="20000"/>
        </a:spcBef>
        <a:buFont typeface="Arial" panose="020B0604020202020204" pitchFamily="34" charset="0"/>
        <a:buChar char="•"/>
        <a:defRPr sz="2645" kern="1200">
          <a:solidFill>
            <a:schemeClr val="tx1"/>
          </a:solidFill>
          <a:latin typeface="+mn-lt"/>
          <a:ea typeface="+mn-ea"/>
          <a:cs typeface="+mn-cs"/>
        </a:defRPr>
      </a:lvl8pPr>
      <a:lvl9pPr marL="5140277" indent="-302369" algn="l" defTabSz="1209477" rtl="0" eaLnBrk="1" latinLnBrk="0" hangingPunct="1">
        <a:spcBef>
          <a:spcPct val="20000"/>
        </a:spcBef>
        <a:buFont typeface="Arial" panose="020B0604020202020204" pitchFamily="34" charset="0"/>
        <a:buChar char="•"/>
        <a:defRPr sz="2645" kern="1200">
          <a:solidFill>
            <a:schemeClr val="tx1"/>
          </a:solidFill>
          <a:latin typeface="+mn-lt"/>
          <a:ea typeface="+mn-ea"/>
          <a:cs typeface="+mn-cs"/>
        </a:defRPr>
      </a:lvl9pPr>
    </p:bodyStyle>
    <p:otherStyle>
      <a:defPPr>
        <a:defRPr lang="de-DE"/>
      </a:defPPr>
      <a:lvl1pPr marL="0" algn="l" defTabSz="1209477" rtl="0" eaLnBrk="1" latinLnBrk="0" hangingPunct="1">
        <a:defRPr sz="2381" kern="1200">
          <a:solidFill>
            <a:schemeClr val="tx1"/>
          </a:solidFill>
          <a:latin typeface="+mn-lt"/>
          <a:ea typeface="+mn-ea"/>
          <a:cs typeface="+mn-cs"/>
        </a:defRPr>
      </a:lvl1pPr>
      <a:lvl2pPr marL="604738" algn="l" defTabSz="1209477" rtl="0" eaLnBrk="1" latinLnBrk="0" hangingPunct="1">
        <a:defRPr sz="2381" kern="1200">
          <a:solidFill>
            <a:schemeClr val="tx1"/>
          </a:solidFill>
          <a:latin typeface="+mn-lt"/>
          <a:ea typeface="+mn-ea"/>
          <a:cs typeface="+mn-cs"/>
        </a:defRPr>
      </a:lvl2pPr>
      <a:lvl3pPr marL="1209477" algn="l" defTabSz="1209477" rtl="0" eaLnBrk="1" latinLnBrk="0" hangingPunct="1">
        <a:defRPr sz="2381" kern="1200">
          <a:solidFill>
            <a:schemeClr val="tx1"/>
          </a:solidFill>
          <a:latin typeface="+mn-lt"/>
          <a:ea typeface="+mn-ea"/>
          <a:cs typeface="+mn-cs"/>
        </a:defRPr>
      </a:lvl3pPr>
      <a:lvl4pPr marL="1814215" algn="l" defTabSz="1209477" rtl="0" eaLnBrk="1" latinLnBrk="0" hangingPunct="1">
        <a:defRPr sz="2381" kern="1200">
          <a:solidFill>
            <a:schemeClr val="tx1"/>
          </a:solidFill>
          <a:latin typeface="+mn-lt"/>
          <a:ea typeface="+mn-ea"/>
          <a:cs typeface="+mn-cs"/>
        </a:defRPr>
      </a:lvl4pPr>
      <a:lvl5pPr marL="2418954" algn="l" defTabSz="1209477" rtl="0" eaLnBrk="1" latinLnBrk="0" hangingPunct="1">
        <a:defRPr sz="2381" kern="1200">
          <a:solidFill>
            <a:schemeClr val="tx1"/>
          </a:solidFill>
          <a:latin typeface="+mn-lt"/>
          <a:ea typeface="+mn-ea"/>
          <a:cs typeface="+mn-cs"/>
        </a:defRPr>
      </a:lvl5pPr>
      <a:lvl6pPr marL="3023692" algn="l" defTabSz="1209477" rtl="0" eaLnBrk="1" latinLnBrk="0" hangingPunct="1">
        <a:defRPr sz="2381" kern="1200">
          <a:solidFill>
            <a:schemeClr val="tx1"/>
          </a:solidFill>
          <a:latin typeface="+mn-lt"/>
          <a:ea typeface="+mn-ea"/>
          <a:cs typeface="+mn-cs"/>
        </a:defRPr>
      </a:lvl6pPr>
      <a:lvl7pPr marL="3628431" algn="l" defTabSz="1209477" rtl="0" eaLnBrk="1" latinLnBrk="0" hangingPunct="1">
        <a:defRPr sz="2381" kern="1200">
          <a:solidFill>
            <a:schemeClr val="tx1"/>
          </a:solidFill>
          <a:latin typeface="+mn-lt"/>
          <a:ea typeface="+mn-ea"/>
          <a:cs typeface="+mn-cs"/>
        </a:defRPr>
      </a:lvl7pPr>
      <a:lvl8pPr marL="4233169" algn="l" defTabSz="1209477" rtl="0" eaLnBrk="1" latinLnBrk="0" hangingPunct="1">
        <a:defRPr sz="2381" kern="1200">
          <a:solidFill>
            <a:schemeClr val="tx1"/>
          </a:solidFill>
          <a:latin typeface="+mn-lt"/>
          <a:ea typeface="+mn-ea"/>
          <a:cs typeface="+mn-cs"/>
        </a:defRPr>
      </a:lvl8pPr>
      <a:lvl9pPr marL="4837908" algn="l" defTabSz="1209477" rtl="0" eaLnBrk="1" latinLnBrk="0" hangingPunct="1">
        <a:defRPr sz="238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6.png"/><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28.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90BE7BB-D968-4F13-BC68-E66AE5CD4EDC}"/>
              </a:ext>
            </a:extLst>
          </p:cNvPr>
          <p:cNvSpPr/>
          <p:nvPr/>
        </p:nvSpPr>
        <p:spPr>
          <a:xfrm>
            <a:off x="269240" y="2427786"/>
            <a:ext cx="11653520" cy="1200329"/>
          </a:xfrm>
          <a:prstGeom prst="rect">
            <a:avLst/>
          </a:prstGeom>
        </p:spPr>
        <p:txBody>
          <a:bodyPr wrap="square">
            <a:spAutoFit/>
          </a:bodyPr>
          <a:lstStyle/>
          <a:p>
            <a:pPr algn="ctr"/>
            <a:r>
              <a:rPr lang="en-GB" sz="3600" b="1" dirty="0">
                <a:solidFill>
                  <a:srgbClr val="0070C0"/>
                </a:solidFill>
                <a:effectLst>
                  <a:outerShdw blurRad="38100" dist="38100" dir="2700000" algn="tl">
                    <a:srgbClr val="000000">
                      <a:alpha val="43137"/>
                    </a:srgbClr>
                  </a:outerShdw>
                </a:effectLst>
              </a:rPr>
              <a:t>My Milk is Better than yours! The Effect of Origin Labelling Regimes on Preferences of Milk Consumers</a:t>
            </a:r>
          </a:p>
        </p:txBody>
      </p:sp>
      <p:sp>
        <p:nvSpPr>
          <p:cNvPr id="20" name="Rectangle 19">
            <a:extLst>
              <a:ext uri="{FF2B5EF4-FFF2-40B4-BE49-F238E27FC236}">
                <a16:creationId xmlns:a16="http://schemas.microsoft.com/office/drawing/2014/main" id="{B2A1ABB0-6ECE-49B2-882F-A3A018D53029}"/>
              </a:ext>
            </a:extLst>
          </p:cNvPr>
          <p:cNvSpPr/>
          <p:nvPr/>
        </p:nvSpPr>
        <p:spPr>
          <a:xfrm>
            <a:off x="427170" y="4362081"/>
            <a:ext cx="11337656" cy="461665"/>
          </a:xfrm>
          <a:prstGeom prst="rect">
            <a:avLst/>
          </a:prstGeom>
        </p:spPr>
        <p:txBody>
          <a:bodyPr wrap="none" lIns="91440" tIns="45720" rIns="91440" bIns="45720" anchor="t">
            <a:spAutoFit/>
          </a:bodyPr>
          <a:lstStyle/>
          <a:p>
            <a:pPr algn="ctr">
              <a:spcAft>
                <a:spcPts val="600"/>
              </a:spcAft>
            </a:pPr>
            <a:r>
              <a:rPr lang="en-US" sz="2400" dirty="0">
                <a:solidFill>
                  <a:prstClr val="black"/>
                </a:solidFill>
                <a:cs typeface="Calibri"/>
              </a:rPr>
              <a:t>Authors: </a:t>
            </a:r>
            <a:r>
              <a:rPr lang="en-US" sz="2400" u="sng" dirty="0">
                <a:solidFill>
                  <a:prstClr val="black"/>
                </a:solidFill>
                <a:cs typeface="Calibri"/>
              </a:rPr>
              <a:t>Milan Tatic</a:t>
            </a:r>
            <a:r>
              <a:rPr lang="en-US" sz="2400" u="sng" baseline="30000" dirty="0">
                <a:solidFill>
                  <a:prstClr val="black"/>
                </a:solidFill>
                <a:cs typeface="Calibri"/>
              </a:rPr>
              <a:t>1</a:t>
            </a:r>
            <a:r>
              <a:rPr lang="en-US" sz="2400" dirty="0">
                <a:solidFill>
                  <a:prstClr val="black"/>
                </a:solidFill>
                <a:cs typeface="Calibri"/>
              </a:rPr>
              <a:t>, </a:t>
            </a:r>
            <a:r>
              <a:rPr lang="en-US" sz="2400" dirty="0" err="1">
                <a:solidFill>
                  <a:prstClr val="black"/>
                </a:solidFill>
                <a:cs typeface="Calibri"/>
              </a:rPr>
              <a:t>Sanja</a:t>
            </a:r>
            <a:r>
              <a:rPr lang="en-US" sz="2400" dirty="0">
                <a:solidFill>
                  <a:prstClr val="black"/>
                </a:solidFill>
                <a:cs typeface="Calibri"/>
              </a:rPr>
              <a:t> Dzever</a:t>
            </a:r>
            <a:r>
              <a:rPr lang="en-US" sz="2400" baseline="30000" dirty="0">
                <a:solidFill>
                  <a:prstClr val="black"/>
                </a:solidFill>
                <a:cs typeface="Calibri"/>
              </a:rPr>
              <a:t>2</a:t>
            </a:r>
            <a:r>
              <a:rPr lang="en-US" sz="2400" dirty="0">
                <a:solidFill>
                  <a:prstClr val="black"/>
                </a:solidFill>
                <a:cs typeface="Calibri"/>
              </a:rPr>
              <a:t>, Danilo Djokic</a:t>
            </a:r>
            <a:r>
              <a:rPr lang="en-US" sz="2400" baseline="30000" dirty="0">
                <a:solidFill>
                  <a:prstClr val="black"/>
                </a:solidFill>
                <a:cs typeface="Calibri"/>
              </a:rPr>
              <a:t>2</a:t>
            </a:r>
            <a:r>
              <a:rPr lang="en-US" sz="2400" dirty="0">
                <a:solidFill>
                  <a:prstClr val="black"/>
                </a:solidFill>
                <a:cs typeface="Calibri"/>
              </a:rPr>
              <a:t>, </a:t>
            </a:r>
            <a:r>
              <a:rPr lang="en-US" sz="2400" dirty="0" err="1">
                <a:solidFill>
                  <a:prstClr val="black"/>
                </a:solidFill>
                <a:cs typeface="Calibri"/>
              </a:rPr>
              <a:t>Bojan</a:t>
            </a:r>
            <a:r>
              <a:rPr lang="en-US" sz="2400" dirty="0">
                <a:solidFill>
                  <a:prstClr val="black"/>
                </a:solidFill>
                <a:cs typeface="Calibri"/>
              </a:rPr>
              <a:t> Matkovski</a:t>
            </a:r>
            <a:r>
              <a:rPr lang="en-US" sz="2400" baseline="30000" dirty="0">
                <a:solidFill>
                  <a:prstClr val="black"/>
                </a:solidFill>
                <a:cs typeface="Calibri"/>
              </a:rPr>
              <a:t>2</a:t>
            </a:r>
            <a:r>
              <a:rPr lang="en-US" sz="2400" dirty="0">
                <a:solidFill>
                  <a:prstClr val="black"/>
                </a:solidFill>
                <a:cs typeface="Calibri"/>
              </a:rPr>
              <a:t>, Monika Hartmann</a:t>
            </a:r>
            <a:r>
              <a:rPr lang="en-US" sz="2400" baseline="30000" dirty="0">
                <a:solidFill>
                  <a:prstClr val="black"/>
                </a:solidFill>
                <a:cs typeface="Calibri"/>
              </a:rPr>
              <a:t>1</a:t>
            </a:r>
            <a:endParaRPr lang="en-US" sz="2400" dirty="0">
              <a:solidFill>
                <a:prstClr val="black"/>
              </a:solidFill>
              <a:cs typeface="Calibri"/>
            </a:endParaRPr>
          </a:p>
        </p:txBody>
      </p:sp>
      <p:sp>
        <p:nvSpPr>
          <p:cNvPr id="21" name="TextBox 20">
            <a:extLst>
              <a:ext uri="{FF2B5EF4-FFF2-40B4-BE49-F238E27FC236}">
                <a16:creationId xmlns:a16="http://schemas.microsoft.com/office/drawing/2014/main" id="{806D0D1B-860A-45BC-9DFA-CE4C36E32780}"/>
              </a:ext>
            </a:extLst>
          </p:cNvPr>
          <p:cNvSpPr txBox="1"/>
          <p:nvPr/>
        </p:nvSpPr>
        <p:spPr>
          <a:xfrm>
            <a:off x="1583382" y="5234546"/>
            <a:ext cx="9025231" cy="646331"/>
          </a:xfrm>
          <a:prstGeom prst="rect">
            <a:avLst/>
          </a:prstGeom>
          <a:noFill/>
        </p:spPr>
        <p:txBody>
          <a:bodyPr wrap="square">
            <a:spAutoFit/>
          </a:bodyPr>
          <a:lstStyle/>
          <a:p>
            <a:r>
              <a:rPr lang="en-US" baseline="30000" dirty="0">
                <a:cs typeface="Calibri"/>
              </a:rPr>
              <a:t>1 </a:t>
            </a:r>
            <a:r>
              <a:rPr lang="en-US" dirty="0">
                <a:cs typeface="Calibri"/>
              </a:rPr>
              <a:t>Institute for Food and Resource Economics /</a:t>
            </a:r>
            <a:r>
              <a:rPr lang="en-GB" dirty="0">
                <a:cs typeface="Calibri"/>
              </a:rPr>
              <a:t> University of Bonn, Germany</a:t>
            </a:r>
          </a:p>
          <a:p>
            <a:r>
              <a:rPr lang="en-US" baseline="30000" dirty="0">
                <a:cs typeface="Calibri"/>
              </a:rPr>
              <a:t>2 </a:t>
            </a:r>
            <a:r>
              <a:rPr lang="en-US" dirty="0">
                <a:cs typeface="Calibri"/>
              </a:rPr>
              <a:t>D</a:t>
            </a:r>
            <a:r>
              <a:rPr lang="en-GB" dirty="0" err="1">
                <a:cs typeface="Calibri"/>
              </a:rPr>
              <a:t>epartment</a:t>
            </a:r>
            <a:r>
              <a:rPr lang="en-GB" dirty="0">
                <a:cs typeface="Calibri"/>
              </a:rPr>
              <a:t> of Agricultural Economics and Agribusiness / University of Novi Sad, Serbia</a:t>
            </a:r>
            <a:endParaRPr lang="en-DE" dirty="0">
              <a:cs typeface="Calibri"/>
            </a:endParaRPr>
          </a:p>
        </p:txBody>
      </p:sp>
      <p:cxnSp>
        <p:nvCxnSpPr>
          <p:cNvPr id="17" name="Straight Connector 16">
            <a:extLst>
              <a:ext uri="{FF2B5EF4-FFF2-40B4-BE49-F238E27FC236}">
                <a16:creationId xmlns:a16="http://schemas.microsoft.com/office/drawing/2014/main" id="{26408916-3D8C-42E5-B779-01E448BBDBF8}"/>
              </a:ext>
            </a:extLst>
          </p:cNvPr>
          <p:cNvCxnSpPr>
            <a:cxnSpLocks/>
          </p:cNvCxnSpPr>
          <p:nvPr/>
        </p:nvCxnSpPr>
        <p:spPr>
          <a:xfrm>
            <a:off x="269240" y="5976264"/>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cxnSp>
        <p:nvCxnSpPr>
          <p:cNvPr id="18" name="Straight Connector 17">
            <a:extLst>
              <a:ext uri="{FF2B5EF4-FFF2-40B4-BE49-F238E27FC236}">
                <a16:creationId xmlns:a16="http://schemas.microsoft.com/office/drawing/2014/main" id="{E1196E15-115E-41A5-A2C2-D4EBAA3BA017}"/>
              </a:ext>
            </a:extLst>
          </p:cNvPr>
          <p:cNvCxnSpPr>
            <a:cxnSpLocks/>
          </p:cNvCxnSpPr>
          <p:nvPr/>
        </p:nvCxnSpPr>
        <p:spPr>
          <a:xfrm>
            <a:off x="111306" y="1641725"/>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2" name="Grafik 23">
            <a:extLst>
              <a:ext uri="{FF2B5EF4-FFF2-40B4-BE49-F238E27FC236}">
                <a16:creationId xmlns:a16="http://schemas.microsoft.com/office/drawing/2014/main" id="{73D57E79-00E7-741E-F725-F06E6C56542D}"/>
              </a:ext>
            </a:extLst>
          </p:cNvPr>
          <p:cNvPicPr>
            <a:picLocks noChangeAspect="1"/>
          </p:cNvPicPr>
          <p:nvPr/>
        </p:nvPicPr>
        <p:blipFill>
          <a:blip r:embed="rId2"/>
          <a:stretch>
            <a:fillRect/>
          </a:stretch>
        </p:blipFill>
        <p:spPr>
          <a:xfrm>
            <a:off x="165116" y="355606"/>
            <a:ext cx="4625723" cy="1192073"/>
          </a:xfrm>
          <a:prstGeom prst="rect">
            <a:avLst/>
          </a:prstGeom>
        </p:spPr>
      </p:pic>
      <p:pic>
        <p:nvPicPr>
          <p:cNvPr id="4" name="Grafik 12">
            <a:extLst>
              <a:ext uri="{FF2B5EF4-FFF2-40B4-BE49-F238E27FC236}">
                <a16:creationId xmlns:a16="http://schemas.microsoft.com/office/drawing/2014/main" id="{CE08A995-32C5-470C-397A-B8CE477AA841}"/>
              </a:ext>
            </a:extLst>
          </p:cNvPr>
          <p:cNvPicPr>
            <a:picLocks noChangeAspect="1"/>
          </p:cNvPicPr>
          <p:nvPr/>
        </p:nvPicPr>
        <p:blipFill>
          <a:blip r:embed="rId3"/>
          <a:stretch/>
        </p:blipFill>
        <p:spPr bwMode="auto">
          <a:xfrm>
            <a:off x="8532109" y="163650"/>
            <a:ext cx="3304787" cy="1384029"/>
          </a:xfrm>
          <a:prstGeom prst="rect">
            <a:avLst/>
          </a:prstGeom>
        </p:spPr>
      </p:pic>
      <p:sp>
        <p:nvSpPr>
          <p:cNvPr id="6" name="TextBox 5">
            <a:extLst>
              <a:ext uri="{FF2B5EF4-FFF2-40B4-BE49-F238E27FC236}">
                <a16:creationId xmlns:a16="http://schemas.microsoft.com/office/drawing/2014/main" id="{E2F7B72F-5BF2-EA5D-BB27-C88627EDAC1D}"/>
              </a:ext>
            </a:extLst>
          </p:cNvPr>
          <p:cNvSpPr txBox="1"/>
          <p:nvPr/>
        </p:nvSpPr>
        <p:spPr>
          <a:xfrm>
            <a:off x="2890066" y="6291677"/>
            <a:ext cx="6096000" cy="338554"/>
          </a:xfrm>
          <a:prstGeom prst="rect">
            <a:avLst/>
          </a:prstGeom>
          <a:noFill/>
        </p:spPr>
        <p:txBody>
          <a:bodyPr wrap="square">
            <a:spAutoFit/>
          </a:bodyPr>
          <a:lstStyle/>
          <a:p>
            <a:pPr algn="ctr"/>
            <a:r>
              <a:rPr kumimoji="0" lang="en-US" sz="1600" b="0" i="0" strike="noStrike" kern="1200" cap="none" spc="0" normalizeH="0" baseline="0" noProof="0" dirty="0">
                <a:ln>
                  <a:noFill/>
                </a:ln>
                <a:solidFill>
                  <a:prstClr val="black"/>
                </a:solidFill>
                <a:effectLst/>
                <a:uLnTx/>
                <a:uFillTx/>
                <a:latin typeface="Calibri" panose="020F0502020204030204"/>
                <a:ea typeface="+mn-ea"/>
                <a:cs typeface="Calibri"/>
              </a:rPr>
              <a:t>27.08.2025</a:t>
            </a:r>
            <a:endParaRPr lang="en-DE" sz="1200" dirty="0"/>
          </a:p>
        </p:txBody>
      </p:sp>
    </p:spTree>
    <p:extLst>
      <p:ext uri="{BB962C8B-B14F-4D97-AF65-F5344CB8AC3E}">
        <p14:creationId xmlns:p14="http://schemas.microsoft.com/office/powerpoint/2010/main" val="3560659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8D87071-8723-41FA-9744-A8384EC7B7AA}"/>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7" name="Picture 6">
            <a:extLst>
              <a:ext uri="{FF2B5EF4-FFF2-40B4-BE49-F238E27FC236}">
                <a16:creationId xmlns:a16="http://schemas.microsoft.com/office/drawing/2014/main" id="{500FA045-8F88-4B9C-B49C-B966EE73F489}"/>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9CB6FA7A-E8E5-4977-A678-7C4AF9FCCD6B}"/>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678FD837-4224-4080-8348-7E04C63B7435}"/>
              </a:ext>
            </a:extLst>
          </p:cNvPr>
          <p:cNvSpPr>
            <a:spLocks noGrp="1"/>
          </p:cNvSpPr>
          <p:nvPr>
            <p:ph type="sldNum" sz="quarter" idx="12"/>
          </p:nvPr>
        </p:nvSpPr>
        <p:spPr>
          <a:xfrm>
            <a:off x="4842262" y="6384563"/>
            <a:ext cx="2743200" cy="365125"/>
          </a:xfrm>
        </p:spPr>
        <p:txBody>
          <a:bodyPr/>
          <a:lstStyle/>
          <a:p>
            <a:pPr algn="ctr"/>
            <a:fld id="{5C4485C8-A323-4441-8F16-B556F945FCE2}" type="slidenum">
              <a:rPr lang="en-GB" smtClean="0"/>
              <a:pPr algn="ctr"/>
              <a:t>2</a:t>
            </a:fld>
            <a:endParaRPr lang="en-GB" dirty="0"/>
          </a:p>
        </p:txBody>
      </p:sp>
      <p:sp>
        <p:nvSpPr>
          <p:cNvPr id="11" name="Titel 1">
            <a:extLst>
              <a:ext uri="{FF2B5EF4-FFF2-40B4-BE49-F238E27FC236}">
                <a16:creationId xmlns:a16="http://schemas.microsoft.com/office/drawing/2014/main" id="{B1BA9024-C138-40E8-9A4F-A69207958A96}"/>
              </a:ext>
            </a:extLst>
          </p:cNvPr>
          <p:cNvSpPr txBox="1">
            <a:spLocks/>
          </p:cNvSpPr>
          <p:nvPr/>
        </p:nvSpPr>
        <p:spPr>
          <a:xfrm>
            <a:off x="2980911" y="206151"/>
            <a:ext cx="648000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3200" b="1" dirty="0">
                <a:solidFill>
                  <a:srgbClr val="0070C0"/>
                </a:solidFill>
                <a:latin typeface="+mn-lt"/>
              </a:rPr>
              <a:t>background</a:t>
            </a:r>
          </a:p>
        </p:txBody>
      </p:sp>
      <p:sp>
        <p:nvSpPr>
          <p:cNvPr id="12" name="Rectangle 11">
            <a:extLst>
              <a:ext uri="{FF2B5EF4-FFF2-40B4-BE49-F238E27FC236}">
                <a16:creationId xmlns:a16="http://schemas.microsoft.com/office/drawing/2014/main" id="{6D884A47-FB4F-4001-9B28-B78EDD0ED631}"/>
              </a:ext>
            </a:extLst>
          </p:cNvPr>
          <p:cNvSpPr/>
          <p:nvPr/>
        </p:nvSpPr>
        <p:spPr>
          <a:xfrm>
            <a:off x="439990" y="889246"/>
            <a:ext cx="11653521" cy="1938992"/>
          </a:xfrm>
          <a:prstGeom prst="rect">
            <a:avLst/>
          </a:prstGeom>
        </p:spPr>
        <p:txBody>
          <a:bodyPr wrap="square">
            <a:spAutoFit/>
          </a:bodyPr>
          <a:lstStyle/>
          <a:p>
            <a:pPr algn="just"/>
            <a:r>
              <a:rPr lang="en-US" sz="2400" b="1" dirty="0">
                <a:solidFill>
                  <a:srgbClr val="0070C0"/>
                </a:solidFill>
              </a:rPr>
              <a:t>Definition:</a:t>
            </a:r>
            <a:r>
              <a:rPr lang="en-US" sz="2400" b="1" dirty="0"/>
              <a:t> </a:t>
            </a:r>
            <a:r>
              <a:rPr lang="en-US" sz="2400" dirty="0"/>
              <a:t>Mandatory Country of Origin Labelling (MCOOL) is a policy that requires the country of origin to be indicated in a specific manner on certain food products.</a:t>
            </a:r>
          </a:p>
          <a:p>
            <a:pPr algn="just"/>
            <a:endParaRPr lang="en-US" sz="2400" b="1" dirty="0"/>
          </a:p>
          <a:p>
            <a:pPr algn="just"/>
            <a:r>
              <a:rPr lang="en-US" sz="2400" b="1" dirty="0">
                <a:solidFill>
                  <a:srgbClr val="0070C0"/>
                </a:solidFill>
              </a:rPr>
              <a:t>MCOOL in the EU:</a:t>
            </a:r>
            <a:r>
              <a:rPr lang="en-US" sz="2400" b="1" dirty="0"/>
              <a:t> </a:t>
            </a:r>
            <a:r>
              <a:rPr lang="en-US" sz="2400" dirty="0"/>
              <a:t>In place for a variety of food products (EU 1169/2011 - FIC), </a:t>
            </a:r>
            <a:r>
              <a:rPr lang="en-US" sz="2400" u="sng" dirty="0"/>
              <a:t>not for milk and milk used as an ingredient in dairy products: </a:t>
            </a:r>
          </a:p>
        </p:txBody>
      </p:sp>
      <p:graphicFrame>
        <p:nvGraphicFramePr>
          <p:cNvPr id="24" name="Table 23">
            <a:extLst>
              <a:ext uri="{FF2B5EF4-FFF2-40B4-BE49-F238E27FC236}">
                <a16:creationId xmlns:a16="http://schemas.microsoft.com/office/drawing/2014/main" id="{52132EB7-A952-42DA-AB93-9CD195E2727D}"/>
              </a:ext>
            </a:extLst>
          </p:cNvPr>
          <p:cNvGraphicFramePr>
            <a:graphicFrameLocks noGrp="1"/>
          </p:cNvGraphicFramePr>
          <p:nvPr>
            <p:extLst>
              <p:ext uri="{D42A27DB-BD31-4B8C-83A1-F6EECF244321}">
                <p14:modId xmlns:p14="http://schemas.microsoft.com/office/powerpoint/2010/main" val="3726886577"/>
              </p:ext>
            </p:extLst>
          </p:nvPr>
        </p:nvGraphicFramePr>
        <p:xfrm>
          <a:off x="535897" y="3067870"/>
          <a:ext cx="11120205" cy="3230880"/>
        </p:xfrm>
        <a:graphic>
          <a:graphicData uri="http://schemas.openxmlformats.org/drawingml/2006/table">
            <a:tbl>
              <a:tblPr firstRow="1" bandRow="1">
                <a:tableStyleId>{69012ECD-51FC-41F1-AA8D-1B2483CD663E}</a:tableStyleId>
              </a:tblPr>
              <a:tblGrid>
                <a:gridCol w="3706735">
                  <a:extLst>
                    <a:ext uri="{9D8B030D-6E8A-4147-A177-3AD203B41FA5}">
                      <a16:colId xmlns:a16="http://schemas.microsoft.com/office/drawing/2014/main" val="3715092522"/>
                    </a:ext>
                  </a:extLst>
                </a:gridCol>
                <a:gridCol w="3706735">
                  <a:extLst>
                    <a:ext uri="{9D8B030D-6E8A-4147-A177-3AD203B41FA5}">
                      <a16:colId xmlns:a16="http://schemas.microsoft.com/office/drawing/2014/main" val="2645465876"/>
                    </a:ext>
                  </a:extLst>
                </a:gridCol>
                <a:gridCol w="3706735">
                  <a:extLst>
                    <a:ext uri="{9D8B030D-6E8A-4147-A177-3AD203B41FA5}">
                      <a16:colId xmlns:a16="http://schemas.microsoft.com/office/drawing/2014/main" val="3889800257"/>
                    </a:ext>
                  </a:extLst>
                </a:gridCol>
              </a:tblGrid>
              <a:tr h="322783">
                <a:tc>
                  <a:txBody>
                    <a:bodyPr/>
                    <a:lstStyle/>
                    <a:p>
                      <a:pPr algn="ctr"/>
                      <a:r>
                        <a:rPr lang="en-US" sz="2000" dirty="0"/>
                        <a:t>Status-quo</a:t>
                      </a:r>
                      <a:endParaRPr lang="en-GB" sz="2000" dirty="0"/>
                    </a:p>
                  </a:txBody>
                  <a:tcPr anchor="ctr"/>
                </a:tc>
                <a:tc>
                  <a:txBody>
                    <a:bodyPr/>
                    <a:lstStyle/>
                    <a:p>
                      <a:pPr algn="ctr"/>
                      <a:r>
                        <a:rPr lang="en-US" sz="2000" dirty="0"/>
                        <a:t>National MCOOL</a:t>
                      </a:r>
                      <a:r>
                        <a:rPr lang="en-US" sz="2000" baseline="30000" dirty="0"/>
                        <a:t>[1,2]</a:t>
                      </a:r>
                      <a:endParaRPr lang="en-GB" sz="2000" baseline="30000" dirty="0"/>
                    </a:p>
                  </a:txBody>
                  <a:tcPr anchor="ctr"/>
                </a:tc>
                <a:tc>
                  <a:txBody>
                    <a:bodyPr/>
                    <a:lstStyle/>
                    <a:p>
                      <a:pPr algn="ctr"/>
                      <a:r>
                        <a:rPr lang="en-US" sz="2000" dirty="0"/>
                        <a:t>General (EU-wide) MCOOL</a:t>
                      </a:r>
                      <a:r>
                        <a:rPr lang="en-US" sz="2000" baseline="30000" dirty="0"/>
                        <a:t>[3,4,5]</a:t>
                      </a:r>
                      <a:endParaRPr lang="en-GB" sz="2000" baseline="30000" dirty="0"/>
                    </a:p>
                  </a:txBody>
                  <a:tcPr anchor="ctr"/>
                </a:tc>
                <a:extLst>
                  <a:ext uri="{0D108BD9-81ED-4DB2-BD59-A6C34878D82A}">
                    <a16:rowId xmlns:a16="http://schemas.microsoft.com/office/drawing/2014/main" val="1335515723"/>
                  </a:ext>
                </a:extLst>
              </a:tr>
              <a:tr h="2620892">
                <a:tc>
                  <a:txBody>
                    <a:bodyPr/>
                    <a:lstStyle/>
                    <a:p>
                      <a:pPr marL="285750" indent="-285750" algn="l">
                        <a:spcAft>
                          <a:spcPts val="1200"/>
                        </a:spcAft>
                        <a:buFont typeface="Wingdings" panose="05000000000000000000" pitchFamily="2" charset="2"/>
                        <a:buChar char="§"/>
                      </a:pPr>
                      <a:r>
                        <a:rPr lang="en-US" sz="2000" dirty="0"/>
                        <a:t>The name and the address of the food business operator (FIC)</a:t>
                      </a:r>
                    </a:p>
                    <a:p>
                      <a:pPr marL="285750" indent="-285750" algn="l">
                        <a:spcAft>
                          <a:spcPts val="1200"/>
                        </a:spcAft>
                        <a:buFont typeface="Wingdings" panose="05000000000000000000" pitchFamily="2" charset="2"/>
                        <a:buChar char="§"/>
                      </a:pPr>
                      <a:r>
                        <a:rPr lang="en-GB" sz="2000" kern="1200" dirty="0">
                          <a:effectLst/>
                        </a:rPr>
                        <a:t>All products of animal origin must bear </a:t>
                      </a:r>
                      <a:r>
                        <a:rPr lang="en-US" sz="2000" kern="1200" dirty="0">
                          <a:effectLst/>
                        </a:rPr>
                        <a:t>identification mark (</a:t>
                      </a:r>
                      <a:r>
                        <a:rPr lang="en-GB" sz="2000" kern="1200" dirty="0">
                          <a:effectLst/>
                        </a:rPr>
                        <a:t>EC 853/2004)</a:t>
                      </a:r>
                      <a:endParaRPr lang="en-US" sz="2000" kern="1200" dirty="0">
                        <a:effectLst/>
                      </a:endParaRPr>
                    </a:p>
                    <a:p>
                      <a:pPr marL="285750" indent="-285750" algn="l">
                        <a:spcAft>
                          <a:spcPts val="1200"/>
                        </a:spcAft>
                        <a:buFont typeface="Wingdings" panose="05000000000000000000" pitchFamily="2" charset="2"/>
                        <a:buChar char="§"/>
                      </a:pPr>
                      <a:r>
                        <a:rPr lang="en-US" sz="2000" kern="1200" dirty="0">
                          <a:effectLst/>
                        </a:rPr>
                        <a:t>A variety </a:t>
                      </a:r>
                      <a:r>
                        <a:rPr lang="en-GB" sz="2000" kern="1200" dirty="0">
                          <a:effectLst/>
                        </a:rPr>
                        <a:t>of voluntary schemes in the market</a:t>
                      </a:r>
                    </a:p>
                  </a:txBody>
                  <a:tcPr/>
                </a:tc>
                <a:tc>
                  <a:txBody>
                    <a:bodyPr/>
                    <a:lstStyle/>
                    <a:p>
                      <a:pPr marL="342900" indent="-342900" algn="l">
                        <a:spcAft>
                          <a:spcPts val="1200"/>
                        </a:spcAft>
                        <a:buFont typeface="Wingdings" panose="05000000000000000000" pitchFamily="2" charset="2"/>
                        <a:buChar char="§"/>
                      </a:pPr>
                      <a:r>
                        <a:rPr lang="en-US" sz="2000" dirty="0"/>
                        <a:t>Introduced by 8 EU MS in 2016-2017</a:t>
                      </a:r>
                    </a:p>
                    <a:p>
                      <a:pPr marL="342900" indent="-342900" algn="l">
                        <a:spcAft>
                          <a:spcPts val="1200"/>
                        </a:spcAft>
                        <a:buFont typeface="Wingdings" panose="05000000000000000000" pitchFamily="2" charset="2"/>
                        <a:buChar char="§"/>
                      </a:pPr>
                      <a:r>
                        <a:rPr lang="en-US" sz="2000" dirty="0"/>
                        <a:t>Requires country of milking and country of processing to be clearly indicated</a:t>
                      </a:r>
                    </a:p>
                    <a:p>
                      <a:pPr marL="342900" indent="-342900" algn="l">
                        <a:spcAft>
                          <a:spcPts val="1200"/>
                        </a:spcAft>
                        <a:buFont typeface="Wingdings" panose="05000000000000000000" pitchFamily="2" charset="2"/>
                        <a:buChar char="§"/>
                      </a:pPr>
                      <a:r>
                        <a:rPr lang="en-US" sz="2000" dirty="0"/>
                        <a:t>Non-discrimination clause – applicable to national food business operators only</a:t>
                      </a:r>
                    </a:p>
                  </a:txBody>
                  <a:tcPr/>
                </a:tc>
                <a:tc>
                  <a:txBody>
                    <a:bodyPr/>
                    <a:lstStyle/>
                    <a:p>
                      <a:pPr marL="342900" indent="-342900" algn="l">
                        <a:spcAft>
                          <a:spcPts val="1200"/>
                        </a:spcAft>
                        <a:buClrTx/>
                        <a:buFont typeface="Wingdings" panose="05000000000000000000" pitchFamily="2" charset="2"/>
                        <a:buChar char="§"/>
                      </a:pPr>
                      <a:r>
                        <a:rPr lang="en-US" sz="2000" b="0" dirty="0">
                          <a:solidFill>
                            <a:schemeClr val="tx1"/>
                          </a:solidFill>
                        </a:rPr>
                        <a:t>Envisaged by FIC</a:t>
                      </a:r>
                      <a:endParaRPr lang="en-US" sz="2000" dirty="0">
                        <a:solidFill>
                          <a:schemeClr val="tx1"/>
                        </a:solidFill>
                      </a:endParaRPr>
                    </a:p>
                    <a:p>
                      <a:pPr marL="342900" indent="-342900" algn="l">
                        <a:spcAft>
                          <a:spcPts val="1200"/>
                        </a:spcAft>
                        <a:buFont typeface="Wingdings" panose="05000000000000000000" pitchFamily="2" charset="2"/>
                        <a:buChar char="§"/>
                      </a:pPr>
                      <a:r>
                        <a:rPr lang="en-US" sz="2000" dirty="0"/>
                        <a:t>Assessment report for the EC with unfavorable conclusions published in 2014</a:t>
                      </a:r>
                    </a:p>
                    <a:p>
                      <a:pPr marL="342900" indent="-342900" algn="l">
                        <a:spcAft>
                          <a:spcPts val="1200"/>
                        </a:spcAft>
                        <a:buFont typeface="Wingdings" panose="05000000000000000000" pitchFamily="2" charset="2"/>
                        <a:buChar char="§"/>
                      </a:pPr>
                      <a:r>
                        <a:rPr lang="en-US" sz="2000" dirty="0"/>
                        <a:t>Expansion of MCOOL outlined  in Farm2Fork strategy and recently pushed by Germany- and Austria-led initiative</a:t>
                      </a:r>
                    </a:p>
                  </a:txBody>
                  <a:tcPr/>
                </a:tc>
                <a:extLst>
                  <a:ext uri="{0D108BD9-81ED-4DB2-BD59-A6C34878D82A}">
                    <a16:rowId xmlns:a16="http://schemas.microsoft.com/office/drawing/2014/main" val="1877261065"/>
                  </a:ext>
                </a:extLst>
              </a:tr>
            </a:tbl>
          </a:graphicData>
        </a:graphic>
      </p:graphicFrame>
      <p:sp>
        <p:nvSpPr>
          <p:cNvPr id="30" name="Rectangle 29">
            <a:extLst>
              <a:ext uri="{FF2B5EF4-FFF2-40B4-BE49-F238E27FC236}">
                <a16:creationId xmlns:a16="http://schemas.microsoft.com/office/drawing/2014/main" id="{7E635BD4-6C95-44E7-BE37-D3B1D9109B02}"/>
              </a:ext>
            </a:extLst>
          </p:cNvPr>
          <p:cNvSpPr/>
          <p:nvPr/>
        </p:nvSpPr>
        <p:spPr>
          <a:xfrm>
            <a:off x="4425947" y="4222670"/>
            <a:ext cx="3450350" cy="19894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C7680CB2-690C-42E5-831D-043CDD7B9A54}"/>
              </a:ext>
            </a:extLst>
          </p:cNvPr>
          <p:cNvSpPr/>
          <p:nvPr/>
        </p:nvSpPr>
        <p:spPr>
          <a:xfrm>
            <a:off x="8056501" y="3531285"/>
            <a:ext cx="3512022" cy="27275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7E1F5060-E297-42A4-A5C4-0002F2782087}"/>
              </a:ext>
            </a:extLst>
          </p:cNvPr>
          <p:cNvSpPr/>
          <p:nvPr/>
        </p:nvSpPr>
        <p:spPr>
          <a:xfrm>
            <a:off x="4442273" y="3484617"/>
            <a:ext cx="3450350" cy="6018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 33">
            <a:extLst>
              <a:ext uri="{FF2B5EF4-FFF2-40B4-BE49-F238E27FC236}">
                <a16:creationId xmlns:a16="http://schemas.microsoft.com/office/drawing/2014/main" id="{B4EF28BD-C924-49A5-829F-2EA6B6637A58}"/>
              </a:ext>
            </a:extLst>
          </p:cNvPr>
          <p:cNvGrpSpPr/>
          <p:nvPr/>
        </p:nvGrpSpPr>
        <p:grpSpPr>
          <a:xfrm>
            <a:off x="2333557" y="36678"/>
            <a:ext cx="8053702" cy="6785505"/>
            <a:chOff x="3161890" y="956917"/>
            <a:chExt cx="5868219" cy="4944165"/>
          </a:xfrm>
        </p:grpSpPr>
        <p:pic>
          <p:nvPicPr>
            <p:cNvPr id="35" name="Picture 34">
              <a:extLst>
                <a:ext uri="{FF2B5EF4-FFF2-40B4-BE49-F238E27FC236}">
                  <a16:creationId xmlns:a16="http://schemas.microsoft.com/office/drawing/2014/main" id="{CE0D9278-2B70-4852-8A44-D473731989B5}"/>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161890" y="956917"/>
              <a:ext cx="5868219" cy="4944165"/>
            </a:xfrm>
            <a:prstGeom prst="rect">
              <a:avLst/>
            </a:prstGeom>
            <a:ln>
              <a:noFill/>
            </a:ln>
            <a:effectLst>
              <a:outerShdw blurRad="190500" algn="tl" rotWithShape="0">
                <a:srgbClr val="000000">
                  <a:alpha val="70000"/>
                </a:srgbClr>
              </a:outerShdw>
            </a:effectLst>
          </p:spPr>
        </p:pic>
        <p:pic>
          <p:nvPicPr>
            <p:cNvPr id="36" name="Picture 35">
              <a:extLst>
                <a:ext uri="{FF2B5EF4-FFF2-40B4-BE49-F238E27FC236}">
                  <a16:creationId xmlns:a16="http://schemas.microsoft.com/office/drawing/2014/main" id="{1BF1B889-49F1-4436-AC24-94656A7D9461}"/>
                </a:ext>
              </a:extLst>
            </p:cNvPr>
            <p:cNvPicPr>
              <a:picLocks noChangeAspect="1"/>
            </p:cNvPicPr>
            <p:nvPr/>
          </p:nvPicPr>
          <p:blipFill>
            <a:blip r:embed="rId7"/>
            <a:stretch>
              <a:fillRect/>
            </a:stretch>
          </p:blipFill>
          <p:spPr>
            <a:xfrm>
              <a:off x="3370409" y="1141425"/>
              <a:ext cx="3841666" cy="2472083"/>
            </a:xfrm>
            <a:prstGeom prst="rect">
              <a:avLst/>
            </a:prstGeom>
          </p:spPr>
        </p:pic>
      </p:grpSp>
      <p:grpSp>
        <p:nvGrpSpPr>
          <p:cNvPr id="17" name="Group 16">
            <a:extLst>
              <a:ext uri="{FF2B5EF4-FFF2-40B4-BE49-F238E27FC236}">
                <a16:creationId xmlns:a16="http://schemas.microsoft.com/office/drawing/2014/main" id="{E63E0355-746B-47A0-A5AA-F9FA6FE2E82B}"/>
              </a:ext>
            </a:extLst>
          </p:cNvPr>
          <p:cNvGrpSpPr/>
          <p:nvPr/>
        </p:nvGrpSpPr>
        <p:grpSpPr>
          <a:xfrm>
            <a:off x="3839217" y="60535"/>
            <a:ext cx="5089129" cy="6785505"/>
            <a:chOff x="-5825347" y="-72495"/>
            <a:chExt cx="5143500" cy="6858000"/>
          </a:xfrm>
        </p:grpSpPr>
        <p:pic>
          <p:nvPicPr>
            <p:cNvPr id="5" name="Picture 4">
              <a:extLst>
                <a:ext uri="{FF2B5EF4-FFF2-40B4-BE49-F238E27FC236}">
                  <a16:creationId xmlns:a16="http://schemas.microsoft.com/office/drawing/2014/main" id="{88C8C71B-B1A6-44C0-8107-F31719324B1B}"/>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25000"/>
                      </a14:imgEffect>
                    </a14:imgLayer>
                  </a14:imgProps>
                </a:ext>
              </a:extLst>
            </a:blip>
            <a:stretch>
              <a:fillRect/>
            </a:stretch>
          </p:blipFill>
          <p:spPr>
            <a:xfrm>
              <a:off x="-5825347" y="-72495"/>
              <a:ext cx="5143500" cy="6858000"/>
            </a:xfrm>
            <a:prstGeom prst="rect">
              <a:avLst/>
            </a:prstGeom>
          </p:spPr>
        </p:pic>
        <p:sp>
          <p:nvSpPr>
            <p:cNvPr id="6" name="Oval 5">
              <a:extLst>
                <a:ext uri="{FF2B5EF4-FFF2-40B4-BE49-F238E27FC236}">
                  <a16:creationId xmlns:a16="http://schemas.microsoft.com/office/drawing/2014/main" id="{96615D86-CDF8-45A2-B031-6B2280D33447}"/>
                </a:ext>
              </a:extLst>
            </p:cNvPr>
            <p:cNvSpPr/>
            <p:nvPr/>
          </p:nvSpPr>
          <p:spPr>
            <a:xfrm>
              <a:off x="-5655733" y="4690534"/>
              <a:ext cx="2929467" cy="141017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4D3BB612-4646-4795-B0DF-E084417C64D5}"/>
                </a:ext>
              </a:extLst>
            </p:cNvPr>
            <p:cNvSpPr/>
            <p:nvPr/>
          </p:nvSpPr>
          <p:spPr>
            <a:xfrm>
              <a:off x="-5825347" y="3014134"/>
              <a:ext cx="2929467" cy="141017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5150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 calcmode="lin" valueType="num">
                                      <p:cBhvr additive="base">
                                        <p:cTn id="7" dur="500" fill="hold"/>
                                        <p:tgtEl>
                                          <p:spTgt spid="12">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0-#ppt_w/2"/>
                                          </p:val>
                                        </p:tav>
                                        <p:tav tm="100000">
                                          <p:val>
                                            <p:strVal val="#ppt_x"/>
                                          </p:val>
                                        </p:tav>
                                      </p:tavLst>
                                    </p:anim>
                                    <p:anim calcmode="lin" valueType="num">
                                      <p:cBhvr additive="base">
                                        <p:cTn id="14"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ircle(in)">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xit" presetSubtype="32" fill="hold" nodeType="clickEffect">
                                  <p:stCondLst>
                                    <p:cond delay="0"/>
                                  </p:stCondLst>
                                  <p:childTnLst>
                                    <p:animEffect transition="out" filter="circle(out)">
                                      <p:cBhvr>
                                        <p:cTn id="23" dur="500"/>
                                        <p:tgtEl>
                                          <p:spTgt spid="17"/>
                                        </p:tgtEl>
                                      </p:cBhvr>
                                    </p:animEffect>
                                    <p:set>
                                      <p:cBhvr>
                                        <p:cTn id="24" dur="1" fill="hold">
                                          <p:stCondLst>
                                            <p:cond delay="499"/>
                                          </p:stCondLst>
                                        </p:cTn>
                                        <p:tgtEl>
                                          <p:spTgt spid="1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grpId="0" nodeType="clickEffect">
                                  <p:stCondLst>
                                    <p:cond delay="0"/>
                                  </p:stCondLst>
                                  <p:childTnLst>
                                    <p:anim calcmode="lin" valueType="num">
                                      <p:cBhvr additive="base">
                                        <p:cTn id="28" dur="250"/>
                                        <p:tgtEl>
                                          <p:spTgt spid="18"/>
                                        </p:tgtEl>
                                        <p:attrNameLst>
                                          <p:attrName>ppt_x</p:attrName>
                                        </p:attrNameLst>
                                      </p:cBhvr>
                                      <p:tavLst>
                                        <p:tav tm="0">
                                          <p:val>
                                            <p:strVal val="ppt_x"/>
                                          </p:val>
                                        </p:tav>
                                        <p:tav tm="100000">
                                          <p:val>
                                            <p:strVal val="ppt_x"/>
                                          </p:val>
                                        </p:tav>
                                      </p:tavLst>
                                    </p:anim>
                                    <p:anim calcmode="lin" valueType="num">
                                      <p:cBhvr additive="base">
                                        <p:cTn id="29" dur="250"/>
                                        <p:tgtEl>
                                          <p:spTgt spid="18"/>
                                        </p:tgtEl>
                                        <p:attrNameLst>
                                          <p:attrName>ppt_y</p:attrName>
                                        </p:attrNameLst>
                                      </p:cBhvr>
                                      <p:tavLst>
                                        <p:tav tm="0">
                                          <p:val>
                                            <p:strVal val="ppt_y"/>
                                          </p:val>
                                        </p:tav>
                                        <p:tav tm="100000">
                                          <p:val>
                                            <p:strVal val="1+ppt_h/2"/>
                                          </p:val>
                                        </p:tav>
                                      </p:tavLst>
                                    </p:anim>
                                    <p:set>
                                      <p:cBhvr>
                                        <p:cTn id="30" dur="1" fill="hold">
                                          <p:stCondLst>
                                            <p:cond delay="249"/>
                                          </p:stCondLst>
                                        </p:cTn>
                                        <p:tgtEl>
                                          <p:spTgt spid="1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circle(in)">
                                      <p:cBhvr>
                                        <p:cTn id="35" dur="500"/>
                                        <p:tgtEl>
                                          <p:spTgt spid="34"/>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xit" presetSubtype="4" fill="hold" grpId="0" nodeType="clickEffect">
                                  <p:stCondLst>
                                    <p:cond delay="0"/>
                                  </p:stCondLst>
                                  <p:childTnLst>
                                    <p:anim calcmode="lin" valueType="num">
                                      <p:cBhvr additive="base">
                                        <p:cTn id="39" dur="250"/>
                                        <p:tgtEl>
                                          <p:spTgt spid="30"/>
                                        </p:tgtEl>
                                        <p:attrNameLst>
                                          <p:attrName>ppt_x</p:attrName>
                                        </p:attrNameLst>
                                      </p:cBhvr>
                                      <p:tavLst>
                                        <p:tav tm="0">
                                          <p:val>
                                            <p:strVal val="ppt_x"/>
                                          </p:val>
                                        </p:tav>
                                        <p:tav tm="100000">
                                          <p:val>
                                            <p:strVal val="ppt_x"/>
                                          </p:val>
                                        </p:tav>
                                      </p:tavLst>
                                    </p:anim>
                                    <p:anim calcmode="lin" valueType="num">
                                      <p:cBhvr additive="base">
                                        <p:cTn id="40" dur="250"/>
                                        <p:tgtEl>
                                          <p:spTgt spid="30"/>
                                        </p:tgtEl>
                                        <p:attrNameLst>
                                          <p:attrName>ppt_y</p:attrName>
                                        </p:attrNameLst>
                                      </p:cBhvr>
                                      <p:tavLst>
                                        <p:tav tm="0">
                                          <p:val>
                                            <p:strVal val="ppt_y"/>
                                          </p:val>
                                        </p:tav>
                                        <p:tav tm="100000">
                                          <p:val>
                                            <p:strVal val="1+ppt_h/2"/>
                                          </p:val>
                                        </p:tav>
                                      </p:tavLst>
                                    </p:anim>
                                    <p:set>
                                      <p:cBhvr>
                                        <p:cTn id="41" dur="1" fill="hold">
                                          <p:stCondLst>
                                            <p:cond delay="249"/>
                                          </p:stCondLst>
                                        </p:cTn>
                                        <p:tgtEl>
                                          <p:spTgt spid="30"/>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6" presetClass="exit" presetSubtype="32" fill="hold" nodeType="clickEffect">
                                  <p:stCondLst>
                                    <p:cond delay="0"/>
                                  </p:stCondLst>
                                  <p:childTnLst>
                                    <p:animEffect transition="out" filter="circle(out)">
                                      <p:cBhvr>
                                        <p:cTn id="45" dur="500"/>
                                        <p:tgtEl>
                                          <p:spTgt spid="34"/>
                                        </p:tgtEl>
                                      </p:cBhvr>
                                    </p:animEffect>
                                    <p:set>
                                      <p:cBhvr>
                                        <p:cTn id="46" dur="1" fill="hold">
                                          <p:stCondLst>
                                            <p:cond delay="499"/>
                                          </p:stCondLst>
                                        </p:cTn>
                                        <p:tgtEl>
                                          <p:spTgt spid="34"/>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2" presetClass="exit" presetSubtype="4" fill="hold" grpId="0" nodeType="clickEffect">
                                  <p:stCondLst>
                                    <p:cond delay="0"/>
                                  </p:stCondLst>
                                  <p:childTnLst>
                                    <p:anim calcmode="lin" valueType="num">
                                      <p:cBhvr additive="base">
                                        <p:cTn id="50" dur="250"/>
                                        <p:tgtEl>
                                          <p:spTgt spid="32"/>
                                        </p:tgtEl>
                                        <p:attrNameLst>
                                          <p:attrName>ppt_x</p:attrName>
                                        </p:attrNameLst>
                                      </p:cBhvr>
                                      <p:tavLst>
                                        <p:tav tm="0">
                                          <p:val>
                                            <p:strVal val="ppt_x"/>
                                          </p:val>
                                        </p:tav>
                                        <p:tav tm="100000">
                                          <p:val>
                                            <p:strVal val="ppt_x"/>
                                          </p:val>
                                        </p:tav>
                                      </p:tavLst>
                                    </p:anim>
                                    <p:anim calcmode="lin" valueType="num">
                                      <p:cBhvr additive="base">
                                        <p:cTn id="51" dur="250"/>
                                        <p:tgtEl>
                                          <p:spTgt spid="32"/>
                                        </p:tgtEl>
                                        <p:attrNameLst>
                                          <p:attrName>ppt_y</p:attrName>
                                        </p:attrNameLst>
                                      </p:cBhvr>
                                      <p:tavLst>
                                        <p:tav tm="0">
                                          <p:val>
                                            <p:strVal val="ppt_y"/>
                                          </p:val>
                                        </p:tav>
                                        <p:tav tm="100000">
                                          <p:val>
                                            <p:strVal val="1+ppt_h/2"/>
                                          </p:val>
                                        </p:tav>
                                      </p:tavLst>
                                    </p:anim>
                                    <p:set>
                                      <p:cBhvr>
                                        <p:cTn id="52" dur="1" fill="hold">
                                          <p:stCondLst>
                                            <p:cond delay="24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8D87071-8723-41FA-9744-A8384EC7B7AA}"/>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7" name="Picture 6">
            <a:extLst>
              <a:ext uri="{FF2B5EF4-FFF2-40B4-BE49-F238E27FC236}">
                <a16:creationId xmlns:a16="http://schemas.microsoft.com/office/drawing/2014/main" id="{500FA045-8F88-4B9C-B49C-B966EE73F489}"/>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9CB6FA7A-E8E5-4977-A678-7C4AF9FCCD6B}"/>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678FD837-4224-4080-8348-7E04C63B7435}"/>
              </a:ext>
            </a:extLst>
          </p:cNvPr>
          <p:cNvSpPr>
            <a:spLocks noGrp="1"/>
          </p:cNvSpPr>
          <p:nvPr>
            <p:ph type="sldNum" sz="quarter" idx="12"/>
          </p:nvPr>
        </p:nvSpPr>
        <p:spPr>
          <a:xfrm>
            <a:off x="4717351" y="6420380"/>
            <a:ext cx="2743200" cy="365125"/>
          </a:xfrm>
        </p:spPr>
        <p:txBody>
          <a:bodyPr/>
          <a:lstStyle/>
          <a:p>
            <a:pPr algn="ctr"/>
            <a:fld id="{5C4485C8-A323-4441-8F16-B556F945FCE2}" type="slidenum">
              <a:rPr lang="en-GB" smtClean="0"/>
              <a:pPr algn="ctr"/>
              <a:t>3</a:t>
            </a:fld>
            <a:endParaRPr lang="en-GB" dirty="0"/>
          </a:p>
        </p:txBody>
      </p:sp>
      <p:sp>
        <p:nvSpPr>
          <p:cNvPr id="11" name="Titel 1">
            <a:extLst>
              <a:ext uri="{FF2B5EF4-FFF2-40B4-BE49-F238E27FC236}">
                <a16:creationId xmlns:a16="http://schemas.microsoft.com/office/drawing/2014/main" id="{B1BA9024-C138-40E8-9A4F-A69207958A96}"/>
              </a:ext>
            </a:extLst>
          </p:cNvPr>
          <p:cNvSpPr txBox="1">
            <a:spLocks/>
          </p:cNvSpPr>
          <p:nvPr/>
        </p:nvSpPr>
        <p:spPr>
          <a:xfrm>
            <a:off x="2856000" y="241968"/>
            <a:ext cx="648000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2800" b="1" dirty="0">
                <a:solidFill>
                  <a:srgbClr val="0070C0"/>
                </a:solidFill>
                <a:latin typeface="+mn-lt"/>
              </a:rPr>
              <a:t>The current study</a:t>
            </a:r>
          </a:p>
        </p:txBody>
      </p:sp>
      <p:sp>
        <p:nvSpPr>
          <p:cNvPr id="24" name="Rectangle 23">
            <a:extLst>
              <a:ext uri="{FF2B5EF4-FFF2-40B4-BE49-F238E27FC236}">
                <a16:creationId xmlns:a16="http://schemas.microsoft.com/office/drawing/2014/main" id="{EDB2B850-0B5A-46BD-9301-6ADB66F286DC}"/>
              </a:ext>
            </a:extLst>
          </p:cNvPr>
          <p:cNvSpPr/>
          <p:nvPr/>
        </p:nvSpPr>
        <p:spPr>
          <a:xfrm>
            <a:off x="269239" y="1197620"/>
            <a:ext cx="11653521" cy="4462760"/>
          </a:xfrm>
          <a:prstGeom prst="rect">
            <a:avLst/>
          </a:prstGeom>
        </p:spPr>
        <p:txBody>
          <a:bodyPr wrap="square">
            <a:spAutoFit/>
          </a:bodyPr>
          <a:lstStyle/>
          <a:p>
            <a:r>
              <a:rPr lang="en-US" sz="2400" b="1" dirty="0">
                <a:solidFill>
                  <a:srgbClr val="0070C0"/>
                </a:solidFill>
              </a:rPr>
              <a:t>Problem: </a:t>
            </a:r>
          </a:p>
          <a:p>
            <a:pPr marL="342900" indent="-342900">
              <a:spcAft>
                <a:spcPts val="600"/>
              </a:spcAft>
              <a:buFont typeface="Wingdings" panose="05000000000000000000" pitchFamily="2" charset="2"/>
              <a:buChar char="§"/>
            </a:pPr>
            <a:r>
              <a:rPr lang="en-US" sz="2400" b="1" dirty="0"/>
              <a:t>MCOOL</a:t>
            </a:r>
            <a:r>
              <a:rPr lang="en-US" sz="2400" dirty="0"/>
              <a:t> ↔ </a:t>
            </a:r>
            <a:r>
              <a:rPr lang="en-US" sz="2400" b="1" dirty="0"/>
              <a:t>protectionism</a:t>
            </a:r>
            <a:r>
              <a:rPr lang="en-US" sz="2400" baseline="30000" dirty="0"/>
              <a:t>[6,7,8,9]</a:t>
            </a:r>
            <a:endParaRPr lang="en-US" sz="2400" dirty="0"/>
          </a:p>
          <a:p>
            <a:pPr marL="342900" indent="-342900">
              <a:spcAft>
                <a:spcPts val="600"/>
              </a:spcAft>
              <a:buFont typeface="Wingdings" panose="05000000000000000000" pitchFamily="2" charset="2"/>
              <a:buChar char="§"/>
            </a:pPr>
            <a:r>
              <a:rPr lang="en-US" sz="2400" dirty="0"/>
              <a:t>National milk MCOOL measures in the EU </a:t>
            </a:r>
            <a:r>
              <a:rPr lang="en-US" sz="2400" u="sng" dirty="0"/>
              <a:t>not</a:t>
            </a:r>
            <a:r>
              <a:rPr lang="en-US" sz="2400" dirty="0"/>
              <a:t> universally well received – fears of supply chain renationalization</a:t>
            </a:r>
            <a:r>
              <a:rPr lang="en-US" sz="2400" baseline="30000" dirty="0"/>
              <a:t>[10,11]</a:t>
            </a:r>
            <a:endParaRPr lang="en-US" sz="2400" dirty="0"/>
          </a:p>
          <a:p>
            <a:pPr marL="342900" indent="-342900">
              <a:spcAft>
                <a:spcPts val="600"/>
              </a:spcAft>
              <a:buFont typeface="Wingdings" panose="05000000000000000000" pitchFamily="2" charset="2"/>
              <a:buChar char="§"/>
            </a:pPr>
            <a:r>
              <a:rPr lang="en-US" sz="2400" dirty="0"/>
              <a:t>Lack of studies to inform public policy regarding consumer responses to both national MCOOL measures imposed by some EU MS and potential EU-wide MCOOL</a:t>
            </a:r>
          </a:p>
          <a:p>
            <a:endParaRPr lang="en-US" sz="2400" b="1" dirty="0"/>
          </a:p>
          <a:p>
            <a:pPr>
              <a:spcAft>
                <a:spcPts val="600"/>
              </a:spcAft>
            </a:pPr>
            <a:r>
              <a:rPr lang="en-US" sz="2400" b="1" dirty="0">
                <a:solidFill>
                  <a:srgbClr val="0070C0"/>
                </a:solidFill>
              </a:rPr>
              <a:t>Objective: </a:t>
            </a:r>
          </a:p>
          <a:p>
            <a:pPr marL="342900" indent="-342900">
              <a:spcAft>
                <a:spcPts val="600"/>
              </a:spcAft>
              <a:buFont typeface="Wingdings" panose="05000000000000000000" pitchFamily="2" charset="2"/>
              <a:buChar char="§"/>
            </a:pPr>
            <a:r>
              <a:rPr lang="en-US" sz="2400" dirty="0"/>
              <a:t>To investigate the effect of (</a:t>
            </a:r>
            <a:r>
              <a:rPr lang="en-US" sz="2400" i="1" dirty="0"/>
              <a:t>1</a:t>
            </a:r>
            <a:r>
              <a:rPr lang="en-US" sz="2400" dirty="0"/>
              <a:t>) </a:t>
            </a:r>
            <a:r>
              <a:rPr lang="en-US" sz="2400" b="1" dirty="0"/>
              <a:t>national MCOOL (</a:t>
            </a:r>
            <a:r>
              <a:rPr lang="en-US" sz="2400" b="1" dirty="0" err="1"/>
              <a:t>nMCOOL</a:t>
            </a:r>
            <a:r>
              <a:rPr lang="en-US" sz="2400" b="1" dirty="0"/>
              <a:t>) </a:t>
            </a:r>
            <a:r>
              <a:rPr lang="en-US" sz="2400" dirty="0"/>
              <a:t>and (</a:t>
            </a:r>
            <a:r>
              <a:rPr lang="en-US" sz="2400" i="1" dirty="0"/>
              <a:t>2</a:t>
            </a:r>
            <a:r>
              <a:rPr lang="en-US" sz="2400" dirty="0"/>
              <a:t>) (hypothetical) </a:t>
            </a:r>
            <a:r>
              <a:rPr lang="en-US" sz="2400" b="1" dirty="0"/>
              <a:t>general (EU-wide) MCOOL (</a:t>
            </a:r>
            <a:r>
              <a:rPr lang="en-US" sz="2400" b="1" dirty="0" err="1"/>
              <a:t>gMCOOL</a:t>
            </a:r>
            <a:r>
              <a:rPr lang="en-US" sz="2400" b="1" dirty="0"/>
              <a:t>)</a:t>
            </a:r>
            <a:r>
              <a:rPr lang="en-US" sz="2400" dirty="0"/>
              <a:t>on consumer preferences (WTP) for domestic and foreign milk (vs. status quo, control, scenario)</a:t>
            </a:r>
          </a:p>
        </p:txBody>
      </p:sp>
    </p:spTree>
    <p:extLst>
      <p:ext uri="{BB962C8B-B14F-4D97-AF65-F5344CB8AC3E}">
        <p14:creationId xmlns:p14="http://schemas.microsoft.com/office/powerpoint/2010/main" val="323619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
                                            <p:txEl>
                                              <p:pRg st="5" end="5"/>
                                            </p:txEl>
                                          </p:spTgt>
                                        </p:tgtEl>
                                        <p:attrNameLst>
                                          <p:attrName>style.visibility</p:attrName>
                                        </p:attrNameLst>
                                      </p:cBhvr>
                                      <p:to>
                                        <p:strVal val="visible"/>
                                      </p:to>
                                    </p:set>
                                    <p:anim calcmode="lin" valueType="num">
                                      <p:cBhvr additive="base">
                                        <p:cTn id="7" dur="500" fill="hold"/>
                                        <p:tgtEl>
                                          <p:spTgt spid="24">
                                            <p:txEl>
                                              <p:pRg st="5" end="5"/>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4">
                                            <p:txEl>
                                              <p:pRg st="6" end="6"/>
                                            </p:txEl>
                                          </p:spTgt>
                                        </p:tgtEl>
                                        <p:attrNameLst>
                                          <p:attrName>style.visibility</p:attrName>
                                        </p:attrNameLst>
                                      </p:cBhvr>
                                      <p:to>
                                        <p:strVal val="visible"/>
                                      </p:to>
                                    </p:set>
                                    <p:anim calcmode="lin" valueType="num">
                                      <p:cBhvr additive="base">
                                        <p:cTn id="13" dur="500" fill="hold"/>
                                        <p:tgtEl>
                                          <p:spTgt spid="24">
                                            <p:txEl>
                                              <p:pRg st="6" end="6"/>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8D87071-8723-41FA-9744-A8384EC7B7AA}"/>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7" name="Picture 6">
            <a:extLst>
              <a:ext uri="{FF2B5EF4-FFF2-40B4-BE49-F238E27FC236}">
                <a16:creationId xmlns:a16="http://schemas.microsoft.com/office/drawing/2014/main" id="{500FA045-8F88-4B9C-B49C-B966EE73F489}"/>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9CB6FA7A-E8E5-4977-A678-7C4AF9FCCD6B}"/>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678FD837-4224-4080-8348-7E04C63B7435}"/>
              </a:ext>
            </a:extLst>
          </p:cNvPr>
          <p:cNvSpPr>
            <a:spLocks noGrp="1"/>
          </p:cNvSpPr>
          <p:nvPr>
            <p:ph type="sldNum" sz="quarter" idx="12"/>
          </p:nvPr>
        </p:nvSpPr>
        <p:spPr>
          <a:xfrm>
            <a:off x="4744027" y="6403491"/>
            <a:ext cx="2743200" cy="365125"/>
          </a:xfrm>
        </p:spPr>
        <p:txBody>
          <a:bodyPr/>
          <a:lstStyle/>
          <a:p>
            <a:pPr algn="ctr"/>
            <a:fld id="{5C4485C8-A323-4441-8F16-B556F945FCE2}" type="slidenum">
              <a:rPr lang="en-GB" smtClean="0"/>
              <a:pPr algn="ctr"/>
              <a:t>4</a:t>
            </a:fld>
            <a:endParaRPr lang="en-GB" dirty="0"/>
          </a:p>
        </p:txBody>
      </p:sp>
      <p:sp>
        <p:nvSpPr>
          <p:cNvPr id="11" name="Titel 1">
            <a:extLst>
              <a:ext uri="{FF2B5EF4-FFF2-40B4-BE49-F238E27FC236}">
                <a16:creationId xmlns:a16="http://schemas.microsoft.com/office/drawing/2014/main" id="{B1BA9024-C138-40E8-9A4F-A69207958A96}"/>
              </a:ext>
            </a:extLst>
          </p:cNvPr>
          <p:cNvSpPr txBox="1">
            <a:spLocks/>
          </p:cNvSpPr>
          <p:nvPr/>
        </p:nvSpPr>
        <p:spPr>
          <a:xfrm>
            <a:off x="2856000" y="241968"/>
            <a:ext cx="648000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2800" b="1" dirty="0">
                <a:solidFill>
                  <a:srgbClr val="0070C0"/>
                </a:solidFill>
                <a:latin typeface="+mn-lt"/>
              </a:rPr>
              <a:t>Conceptual model</a:t>
            </a:r>
          </a:p>
        </p:txBody>
      </p:sp>
      <p:sp>
        <p:nvSpPr>
          <p:cNvPr id="2" name="TextBox 1">
            <a:extLst>
              <a:ext uri="{FF2B5EF4-FFF2-40B4-BE49-F238E27FC236}">
                <a16:creationId xmlns:a16="http://schemas.microsoft.com/office/drawing/2014/main" id="{D3EB1AD0-B5F3-42BB-B69C-07A0FE54EB80}"/>
              </a:ext>
            </a:extLst>
          </p:cNvPr>
          <p:cNvSpPr txBox="1"/>
          <p:nvPr/>
        </p:nvSpPr>
        <p:spPr>
          <a:xfrm>
            <a:off x="444293" y="2671365"/>
            <a:ext cx="5162569" cy="1477328"/>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just"/>
            <a:r>
              <a:rPr lang="en-US" sz="2400" b="1" dirty="0"/>
              <a:t>Milk country of origin labeling system:</a:t>
            </a:r>
            <a:endParaRPr lang="en-US" sz="2400" dirty="0"/>
          </a:p>
          <a:p>
            <a:pPr marL="457200" indent="-457200">
              <a:buAutoNum type="arabicParenR"/>
            </a:pPr>
            <a:r>
              <a:rPr lang="en-US" sz="2200" dirty="0"/>
              <a:t>Status quo</a:t>
            </a:r>
          </a:p>
          <a:p>
            <a:pPr marL="457200" indent="-457200">
              <a:buAutoNum type="arabicParenR"/>
            </a:pPr>
            <a:r>
              <a:rPr lang="en-US" sz="2200" dirty="0" err="1"/>
              <a:t>nMCOOL</a:t>
            </a:r>
            <a:endParaRPr lang="en-US" sz="2200" dirty="0"/>
          </a:p>
          <a:p>
            <a:pPr marL="457200" indent="-457200">
              <a:buAutoNum type="arabicParenR"/>
            </a:pPr>
            <a:r>
              <a:rPr lang="en-US" sz="2200" dirty="0" err="1"/>
              <a:t>gMCOOL</a:t>
            </a:r>
            <a:endParaRPr lang="en-GB" sz="2200" dirty="0"/>
          </a:p>
        </p:txBody>
      </p:sp>
      <p:sp>
        <p:nvSpPr>
          <p:cNvPr id="10" name="TextBox 9">
            <a:extLst>
              <a:ext uri="{FF2B5EF4-FFF2-40B4-BE49-F238E27FC236}">
                <a16:creationId xmlns:a16="http://schemas.microsoft.com/office/drawing/2014/main" id="{C4FBAC42-5A94-4718-84E9-25AC9876919B}"/>
              </a:ext>
            </a:extLst>
          </p:cNvPr>
          <p:cNvSpPr txBox="1"/>
          <p:nvPr/>
        </p:nvSpPr>
        <p:spPr>
          <a:xfrm>
            <a:off x="1279899" y="4666860"/>
            <a:ext cx="3491355" cy="46166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2400" b="1" dirty="0" err="1">
                <a:solidFill>
                  <a:srgbClr val="FF0000"/>
                </a:solidFill>
              </a:rPr>
              <a:t>WTP</a:t>
            </a:r>
            <a:r>
              <a:rPr lang="en-US" sz="2400" b="1" baseline="-25000" dirty="0" err="1">
                <a:solidFill>
                  <a:srgbClr val="FF0000"/>
                </a:solidFill>
              </a:rPr>
              <a:t>milk</a:t>
            </a:r>
            <a:r>
              <a:rPr lang="en-US" sz="2400" b="1" baseline="-25000" dirty="0">
                <a:solidFill>
                  <a:srgbClr val="FF0000"/>
                </a:solidFill>
              </a:rPr>
              <a:t> origin from country </a:t>
            </a:r>
            <a:r>
              <a:rPr lang="en-US" sz="2400" b="1" i="1" baseline="-25000" dirty="0" err="1">
                <a:solidFill>
                  <a:srgbClr val="FF0000"/>
                </a:solidFill>
              </a:rPr>
              <a:t>i</a:t>
            </a:r>
            <a:endParaRPr lang="en-GB" sz="2400" i="1" baseline="-50000" dirty="0">
              <a:solidFill>
                <a:srgbClr val="FF0000"/>
              </a:solidFill>
            </a:endParaRPr>
          </a:p>
        </p:txBody>
      </p:sp>
      <p:cxnSp>
        <p:nvCxnSpPr>
          <p:cNvPr id="16" name="Straight Arrow Connector 15">
            <a:extLst>
              <a:ext uri="{FF2B5EF4-FFF2-40B4-BE49-F238E27FC236}">
                <a16:creationId xmlns:a16="http://schemas.microsoft.com/office/drawing/2014/main" id="{089E1A4C-8A32-4E02-A40E-BC92A974FF9F}"/>
              </a:ext>
            </a:extLst>
          </p:cNvPr>
          <p:cNvCxnSpPr>
            <a:cxnSpLocks/>
            <a:stCxn id="2" idx="2"/>
            <a:endCxn id="10" idx="0"/>
          </p:cNvCxnSpPr>
          <p:nvPr/>
        </p:nvCxnSpPr>
        <p:spPr>
          <a:xfrm flipH="1">
            <a:off x="3025577" y="4148693"/>
            <a:ext cx="1" cy="5181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Rectangle 28">
            <a:extLst>
              <a:ext uri="{FF2B5EF4-FFF2-40B4-BE49-F238E27FC236}">
                <a16:creationId xmlns:a16="http://schemas.microsoft.com/office/drawing/2014/main" id="{783493E5-94DF-44C6-8A79-28039E387D4D}"/>
              </a:ext>
            </a:extLst>
          </p:cNvPr>
          <p:cNvSpPr/>
          <p:nvPr/>
        </p:nvSpPr>
        <p:spPr>
          <a:xfrm>
            <a:off x="262190" y="957932"/>
            <a:ext cx="6847353" cy="461665"/>
          </a:xfrm>
          <a:prstGeom prst="rect">
            <a:avLst/>
          </a:prstGeom>
        </p:spPr>
        <p:txBody>
          <a:bodyPr wrap="square">
            <a:spAutoFit/>
          </a:bodyPr>
          <a:lstStyle/>
          <a:p>
            <a:r>
              <a:rPr lang="en-US" sz="2400" b="1" dirty="0">
                <a:solidFill>
                  <a:srgbClr val="0070C0"/>
                </a:solidFill>
              </a:rPr>
              <a:t>Drawing on the existing COO body of research </a:t>
            </a:r>
            <a:r>
              <a:rPr lang="en-US" sz="2400" b="1" baseline="30000" dirty="0">
                <a:solidFill>
                  <a:srgbClr val="0070C0"/>
                </a:solidFill>
              </a:rPr>
              <a:t>[12,13]</a:t>
            </a:r>
            <a:r>
              <a:rPr lang="en-US" sz="2400" b="1" dirty="0">
                <a:solidFill>
                  <a:srgbClr val="0070C0"/>
                </a:solidFill>
              </a:rPr>
              <a:t>: </a:t>
            </a:r>
            <a:endParaRPr lang="en-GB" sz="2400" b="1" dirty="0">
              <a:solidFill>
                <a:srgbClr val="0070C0"/>
              </a:solidFill>
            </a:endParaRPr>
          </a:p>
        </p:txBody>
      </p:sp>
      <p:sp>
        <p:nvSpPr>
          <p:cNvPr id="24" name="TextBox 23">
            <a:extLst>
              <a:ext uri="{FF2B5EF4-FFF2-40B4-BE49-F238E27FC236}">
                <a16:creationId xmlns:a16="http://schemas.microsoft.com/office/drawing/2014/main" id="{2EEFA712-161C-CDDB-392B-6A70F2B36178}"/>
              </a:ext>
            </a:extLst>
          </p:cNvPr>
          <p:cNvSpPr txBox="1"/>
          <p:nvPr/>
        </p:nvSpPr>
        <p:spPr>
          <a:xfrm>
            <a:off x="6150823" y="2546639"/>
            <a:ext cx="5709176" cy="1477328"/>
          </a:xfrm>
          <a:prstGeom prst="rect">
            <a:avLst/>
          </a:prstGeom>
          <a:noFill/>
        </p:spPr>
        <p:txBody>
          <a:bodyPr wrap="square">
            <a:spAutoFit/>
          </a:bodyPr>
          <a:lstStyle/>
          <a:p>
            <a:r>
              <a:rPr lang="en-GB" b="1" i="1" dirty="0"/>
              <a:t>H1a:</a:t>
            </a:r>
            <a:r>
              <a:rPr lang="en-GB" b="1" dirty="0"/>
              <a:t> </a:t>
            </a:r>
            <a:r>
              <a:rPr lang="en-GB" sz="2400" b="1" dirty="0">
                <a:solidFill>
                  <a:srgbClr val="00B050"/>
                </a:solidFill>
              </a:rPr>
              <a:t>↗</a:t>
            </a:r>
            <a:r>
              <a:rPr lang="en-GB" dirty="0"/>
              <a:t> WTP for milk sourced and processed domestically.</a:t>
            </a:r>
          </a:p>
          <a:p>
            <a:r>
              <a:rPr lang="en-GB" b="1" i="1" dirty="0"/>
              <a:t>H1b: </a:t>
            </a:r>
            <a:r>
              <a:rPr lang="en-GB" sz="2400" b="1" dirty="0">
                <a:solidFill>
                  <a:srgbClr val="FF0000"/>
                </a:solidFill>
              </a:rPr>
              <a:t>↘</a:t>
            </a:r>
            <a:r>
              <a:rPr lang="en-GB" dirty="0"/>
              <a:t> on WTP for milk sourced abroad and processed domestically.</a:t>
            </a:r>
          </a:p>
          <a:p>
            <a:r>
              <a:rPr lang="en-GB" b="1" i="1" dirty="0"/>
              <a:t>H1c: </a:t>
            </a:r>
            <a:r>
              <a:rPr lang="en-GB" sz="2400" b="1" dirty="0">
                <a:solidFill>
                  <a:schemeClr val="bg1">
                    <a:lumMod val="65000"/>
                  </a:schemeClr>
                </a:solidFill>
              </a:rPr>
              <a:t>↔</a:t>
            </a:r>
            <a:r>
              <a:rPr lang="en-GB" dirty="0"/>
              <a:t> effect on WTP for imported milk.</a:t>
            </a:r>
          </a:p>
        </p:txBody>
      </p:sp>
      <p:sp>
        <p:nvSpPr>
          <p:cNvPr id="26" name="TextBox 25">
            <a:extLst>
              <a:ext uri="{FF2B5EF4-FFF2-40B4-BE49-F238E27FC236}">
                <a16:creationId xmlns:a16="http://schemas.microsoft.com/office/drawing/2014/main" id="{683A4575-DA1B-F0B0-E14D-65230CED9A39}"/>
              </a:ext>
            </a:extLst>
          </p:cNvPr>
          <p:cNvSpPr txBox="1"/>
          <p:nvPr/>
        </p:nvSpPr>
        <p:spPr>
          <a:xfrm>
            <a:off x="6150823" y="4697133"/>
            <a:ext cx="5827362" cy="1477328"/>
          </a:xfrm>
          <a:prstGeom prst="rect">
            <a:avLst/>
          </a:prstGeom>
          <a:noFill/>
        </p:spPr>
        <p:txBody>
          <a:bodyPr wrap="square">
            <a:spAutoFit/>
          </a:bodyPr>
          <a:lstStyle/>
          <a:p>
            <a:r>
              <a:rPr lang="en-GB" b="1" i="1" dirty="0"/>
              <a:t>H2a:</a:t>
            </a:r>
            <a:r>
              <a:rPr lang="en-GB" sz="2400" b="1" dirty="0"/>
              <a:t> </a:t>
            </a:r>
            <a:r>
              <a:rPr lang="en-GB" sz="2400" b="1" dirty="0">
                <a:solidFill>
                  <a:srgbClr val="00B050"/>
                </a:solidFill>
              </a:rPr>
              <a:t>↗ </a:t>
            </a:r>
            <a:r>
              <a:rPr lang="en-GB" dirty="0"/>
              <a:t>WTP for milk sourced and processed domestically.</a:t>
            </a:r>
          </a:p>
          <a:p>
            <a:r>
              <a:rPr lang="en-GB" b="1" i="1" dirty="0"/>
              <a:t>H2b:</a:t>
            </a:r>
            <a:r>
              <a:rPr lang="en-GB" b="1" dirty="0"/>
              <a:t> </a:t>
            </a:r>
            <a:r>
              <a:rPr lang="en-GB" sz="2400" b="1" dirty="0">
                <a:solidFill>
                  <a:srgbClr val="FF0000"/>
                </a:solidFill>
              </a:rPr>
              <a:t>↘</a:t>
            </a:r>
            <a:r>
              <a:rPr lang="en-GB" b="1" dirty="0">
                <a:solidFill>
                  <a:srgbClr val="FF0000"/>
                </a:solidFill>
              </a:rPr>
              <a:t> </a:t>
            </a:r>
            <a:r>
              <a:rPr lang="en-GB" dirty="0"/>
              <a:t>WTP for milk sourced abroad and processed domestically.</a:t>
            </a:r>
          </a:p>
          <a:p>
            <a:r>
              <a:rPr lang="en-GB" b="1" i="1" dirty="0"/>
              <a:t>H2c:</a:t>
            </a:r>
            <a:r>
              <a:rPr lang="en-GB" dirty="0"/>
              <a:t> </a:t>
            </a:r>
            <a:r>
              <a:rPr lang="en-GB" sz="2400" b="1" dirty="0">
                <a:solidFill>
                  <a:srgbClr val="FF0000"/>
                </a:solidFill>
              </a:rPr>
              <a:t>↘</a:t>
            </a:r>
            <a:r>
              <a:rPr lang="en-GB" b="1" dirty="0">
                <a:solidFill>
                  <a:srgbClr val="FF0000"/>
                </a:solidFill>
              </a:rPr>
              <a:t> </a:t>
            </a:r>
            <a:r>
              <a:rPr lang="en-GB" dirty="0"/>
              <a:t>WTP for imported milk.</a:t>
            </a:r>
            <a:endParaRPr lang="en-DE" dirty="0"/>
          </a:p>
        </p:txBody>
      </p:sp>
      <p:cxnSp>
        <p:nvCxnSpPr>
          <p:cNvPr id="32" name="Straight Connector 31">
            <a:extLst>
              <a:ext uri="{FF2B5EF4-FFF2-40B4-BE49-F238E27FC236}">
                <a16:creationId xmlns:a16="http://schemas.microsoft.com/office/drawing/2014/main" id="{B7BB0DA0-6DEB-3853-1DD8-521F180C9893}"/>
              </a:ext>
            </a:extLst>
          </p:cNvPr>
          <p:cNvCxnSpPr>
            <a:cxnSpLocks/>
          </p:cNvCxnSpPr>
          <p:nvPr/>
        </p:nvCxnSpPr>
        <p:spPr>
          <a:xfrm flipH="1" flipV="1">
            <a:off x="6096000" y="1512687"/>
            <a:ext cx="7049" cy="4760628"/>
          </a:xfrm>
          <a:prstGeom prst="line">
            <a:avLst/>
          </a:prstGeom>
        </p:spPr>
        <p:style>
          <a:lnRef idx="1">
            <a:schemeClr val="accent3"/>
          </a:lnRef>
          <a:fillRef idx="0">
            <a:schemeClr val="accent3"/>
          </a:fillRef>
          <a:effectRef idx="0">
            <a:schemeClr val="accent3"/>
          </a:effectRef>
          <a:fontRef idx="minor">
            <a:schemeClr val="tx1"/>
          </a:fontRef>
        </p:style>
      </p:cxnSp>
      <p:sp>
        <p:nvSpPr>
          <p:cNvPr id="41" name="TextBox 40">
            <a:extLst>
              <a:ext uri="{FF2B5EF4-FFF2-40B4-BE49-F238E27FC236}">
                <a16:creationId xmlns:a16="http://schemas.microsoft.com/office/drawing/2014/main" id="{76BC73B9-15FD-79F8-F05C-140F12DEDE30}"/>
              </a:ext>
            </a:extLst>
          </p:cNvPr>
          <p:cNvSpPr txBox="1"/>
          <p:nvPr/>
        </p:nvSpPr>
        <p:spPr>
          <a:xfrm>
            <a:off x="6128573" y="2084974"/>
            <a:ext cx="5619134" cy="461665"/>
          </a:xfrm>
          <a:prstGeom prst="rect">
            <a:avLst/>
          </a:prstGeom>
          <a:noFill/>
        </p:spPr>
        <p:txBody>
          <a:bodyPr wrap="square">
            <a:spAutoFit/>
          </a:bodyPr>
          <a:lstStyle/>
          <a:p>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nMCOOL</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lang="en-DE" dirty="0"/>
          </a:p>
        </p:txBody>
      </p:sp>
      <p:sp>
        <p:nvSpPr>
          <p:cNvPr id="42" name="TextBox 41">
            <a:extLst>
              <a:ext uri="{FF2B5EF4-FFF2-40B4-BE49-F238E27FC236}">
                <a16:creationId xmlns:a16="http://schemas.microsoft.com/office/drawing/2014/main" id="{96395B06-C9A8-BABA-2863-236F34A868AC}"/>
              </a:ext>
            </a:extLst>
          </p:cNvPr>
          <p:cNvSpPr txBox="1"/>
          <p:nvPr/>
        </p:nvSpPr>
        <p:spPr>
          <a:xfrm>
            <a:off x="6128573" y="4246387"/>
            <a:ext cx="5656084" cy="461665"/>
          </a:xfrm>
          <a:prstGeom prst="rect">
            <a:avLst/>
          </a:prstGeom>
          <a:noFill/>
        </p:spPr>
        <p:txBody>
          <a:bodyPr wrap="square">
            <a:spAutoFit/>
          </a:bodyPr>
          <a:lstStyle/>
          <a:p>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gMCOOL</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lang="en-DE" dirty="0"/>
          </a:p>
        </p:txBody>
      </p:sp>
      <p:sp>
        <p:nvSpPr>
          <p:cNvPr id="43" name="TextBox 42">
            <a:extLst>
              <a:ext uri="{FF2B5EF4-FFF2-40B4-BE49-F238E27FC236}">
                <a16:creationId xmlns:a16="http://schemas.microsoft.com/office/drawing/2014/main" id="{0CD55F1A-6628-A3A3-9AEB-D4624AA6979E}"/>
              </a:ext>
            </a:extLst>
          </p:cNvPr>
          <p:cNvSpPr txBox="1"/>
          <p:nvPr/>
        </p:nvSpPr>
        <p:spPr>
          <a:xfrm>
            <a:off x="6165522" y="1557590"/>
            <a:ext cx="5743139" cy="461665"/>
          </a:xfrm>
          <a:prstGeom prst="rect">
            <a:avLst/>
          </a:prstGeom>
          <a:noFill/>
        </p:spPr>
        <p:txBody>
          <a:bodyPr wrap="square">
            <a:spAutoFit/>
          </a:bodyPr>
          <a:lstStyle/>
          <a:p>
            <a:pPr algn="ct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Hypotheses</a:t>
            </a:r>
            <a:endParaRPr lang="en-DE" dirty="0"/>
          </a:p>
        </p:txBody>
      </p:sp>
    </p:spTree>
    <p:extLst>
      <p:ext uri="{BB962C8B-B14F-4D97-AF65-F5344CB8AC3E}">
        <p14:creationId xmlns:p14="http://schemas.microsoft.com/office/powerpoint/2010/main" val="1904337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41">
                                            <p:txEl>
                                              <p:pRg st="0" end="0"/>
                                            </p:txEl>
                                          </p:spTgt>
                                        </p:tgtEl>
                                        <p:attrNameLst>
                                          <p:attrName>style.visibility</p:attrName>
                                        </p:attrNameLst>
                                      </p:cBhvr>
                                      <p:to>
                                        <p:strVal val="visible"/>
                                      </p:to>
                                    </p:set>
                                    <p:anim calcmode="lin" valueType="num">
                                      <p:cBhvr additive="base">
                                        <p:cTn id="12" dur="500" fill="hold"/>
                                        <p:tgtEl>
                                          <p:spTgt spid="41">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41">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6" presetClass="entr" presetSubtype="16" fill="hold" nodeType="afterEffect">
                                  <p:stCondLst>
                                    <p:cond delay="0"/>
                                  </p:stCondLst>
                                  <p:childTnLst>
                                    <p:set>
                                      <p:cBhvr>
                                        <p:cTn id="16" dur="1" fill="hold">
                                          <p:stCondLst>
                                            <p:cond delay="0"/>
                                          </p:stCondLst>
                                        </p:cTn>
                                        <p:tgtEl>
                                          <p:spTgt spid="24">
                                            <p:txEl>
                                              <p:pRg st="0" end="0"/>
                                            </p:txEl>
                                          </p:spTgt>
                                        </p:tgtEl>
                                        <p:attrNameLst>
                                          <p:attrName>style.visibility</p:attrName>
                                        </p:attrNameLst>
                                      </p:cBhvr>
                                      <p:to>
                                        <p:strVal val="visible"/>
                                      </p:to>
                                    </p:set>
                                    <p:animEffect transition="in" filter="circle(in)">
                                      <p:cBhvr>
                                        <p:cTn id="17" dur="750"/>
                                        <p:tgtEl>
                                          <p:spTgt spid="24">
                                            <p:txEl>
                                              <p:pRg st="0" end="0"/>
                                            </p:txEl>
                                          </p:spTgt>
                                        </p:tgtEl>
                                      </p:cBhvr>
                                    </p:animEffect>
                                  </p:childTnLst>
                                </p:cTn>
                              </p:par>
                            </p:childTnLst>
                          </p:cTn>
                        </p:par>
                        <p:par>
                          <p:cTn id="18" fill="hold">
                            <p:stCondLst>
                              <p:cond delay="1250"/>
                            </p:stCondLst>
                            <p:childTnLst>
                              <p:par>
                                <p:cTn id="19" presetID="6" presetClass="entr" presetSubtype="16" fill="hold" nodeType="afterEffect">
                                  <p:stCondLst>
                                    <p:cond delay="0"/>
                                  </p:stCondLst>
                                  <p:childTnLst>
                                    <p:set>
                                      <p:cBhvr>
                                        <p:cTn id="20" dur="1" fill="hold">
                                          <p:stCondLst>
                                            <p:cond delay="0"/>
                                          </p:stCondLst>
                                        </p:cTn>
                                        <p:tgtEl>
                                          <p:spTgt spid="24">
                                            <p:txEl>
                                              <p:pRg st="1" end="1"/>
                                            </p:txEl>
                                          </p:spTgt>
                                        </p:tgtEl>
                                        <p:attrNameLst>
                                          <p:attrName>style.visibility</p:attrName>
                                        </p:attrNameLst>
                                      </p:cBhvr>
                                      <p:to>
                                        <p:strVal val="visible"/>
                                      </p:to>
                                    </p:set>
                                    <p:animEffect transition="in" filter="circle(in)">
                                      <p:cBhvr>
                                        <p:cTn id="21" dur="750"/>
                                        <p:tgtEl>
                                          <p:spTgt spid="24">
                                            <p:txEl>
                                              <p:pRg st="1" end="1"/>
                                            </p:txEl>
                                          </p:spTgt>
                                        </p:tgtEl>
                                      </p:cBhvr>
                                    </p:animEffect>
                                  </p:childTnLst>
                                </p:cTn>
                              </p:par>
                            </p:childTnLst>
                          </p:cTn>
                        </p:par>
                        <p:par>
                          <p:cTn id="22" fill="hold">
                            <p:stCondLst>
                              <p:cond delay="2000"/>
                            </p:stCondLst>
                            <p:childTnLst>
                              <p:par>
                                <p:cTn id="23" presetID="6" presetClass="entr" presetSubtype="16" fill="hold" nodeType="afterEffect">
                                  <p:stCondLst>
                                    <p:cond delay="0"/>
                                  </p:stCondLst>
                                  <p:childTnLst>
                                    <p:set>
                                      <p:cBhvr>
                                        <p:cTn id="24" dur="1" fill="hold">
                                          <p:stCondLst>
                                            <p:cond delay="0"/>
                                          </p:stCondLst>
                                        </p:cTn>
                                        <p:tgtEl>
                                          <p:spTgt spid="24">
                                            <p:txEl>
                                              <p:pRg st="2" end="2"/>
                                            </p:txEl>
                                          </p:spTgt>
                                        </p:tgtEl>
                                        <p:attrNameLst>
                                          <p:attrName>style.visibility</p:attrName>
                                        </p:attrNameLst>
                                      </p:cBhvr>
                                      <p:to>
                                        <p:strVal val="visible"/>
                                      </p:to>
                                    </p:set>
                                    <p:animEffect transition="in" filter="circle(in)">
                                      <p:cBhvr>
                                        <p:cTn id="25" dur="750"/>
                                        <p:tgtEl>
                                          <p:spTgt spid="2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additive="base">
                                        <p:cTn id="30" dur="500" fill="hold"/>
                                        <p:tgtEl>
                                          <p:spTgt spid="42"/>
                                        </p:tgtEl>
                                        <p:attrNameLst>
                                          <p:attrName>ppt_x</p:attrName>
                                        </p:attrNameLst>
                                      </p:cBhvr>
                                      <p:tavLst>
                                        <p:tav tm="0">
                                          <p:val>
                                            <p:strVal val="0-#ppt_w/2"/>
                                          </p:val>
                                        </p:tav>
                                        <p:tav tm="100000">
                                          <p:val>
                                            <p:strVal val="#ppt_x"/>
                                          </p:val>
                                        </p:tav>
                                      </p:tavLst>
                                    </p:anim>
                                    <p:anim calcmode="lin" valueType="num">
                                      <p:cBhvr additive="base">
                                        <p:cTn id="31" dur="500" fill="hold"/>
                                        <p:tgtEl>
                                          <p:spTgt spid="42"/>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6" presetClass="entr" presetSubtype="16" fill="hold" nodeType="afterEffect">
                                  <p:stCondLst>
                                    <p:cond delay="0"/>
                                  </p:stCondLst>
                                  <p:childTnLst>
                                    <p:set>
                                      <p:cBhvr>
                                        <p:cTn id="34" dur="1" fill="hold">
                                          <p:stCondLst>
                                            <p:cond delay="0"/>
                                          </p:stCondLst>
                                        </p:cTn>
                                        <p:tgtEl>
                                          <p:spTgt spid="26">
                                            <p:txEl>
                                              <p:pRg st="0" end="0"/>
                                            </p:txEl>
                                          </p:spTgt>
                                        </p:tgtEl>
                                        <p:attrNameLst>
                                          <p:attrName>style.visibility</p:attrName>
                                        </p:attrNameLst>
                                      </p:cBhvr>
                                      <p:to>
                                        <p:strVal val="visible"/>
                                      </p:to>
                                    </p:set>
                                    <p:animEffect transition="in" filter="circle(in)">
                                      <p:cBhvr>
                                        <p:cTn id="35" dur="750"/>
                                        <p:tgtEl>
                                          <p:spTgt spid="26">
                                            <p:txEl>
                                              <p:pRg st="0" end="0"/>
                                            </p:txEl>
                                          </p:spTgt>
                                        </p:tgtEl>
                                      </p:cBhvr>
                                    </p:animEffect>
                                  </p:childTnLst>
                                </p:cTn>
                              </p:par>
                            </p:childTnLst>
                          </p:cTn>
                        </p:par>
                        <p:par>
                          <p:cTn id="36" fill="hold">
                            <p:stCondLst>
                              <p:cond delay="1250"/>
                            </p:stCondLst>
                            <p:childTnLst>
                              <p:par>
                                <p:cTn id="37" presetID="6" presetClass="entr" presetSubtype="16" fill="hold" nodeType="afterEffect">
                                  <p:stCondLst>
                                    <p:cond delay="0"/>
                                  </p:stCondLst>
                                  <p:childTnLst>
                                    <p:set>
                                      <p:cBhvr>
                                        <p:cTn id="38" dur="1" fill="hold">
                                          <p:stCondLst>
                                            <p:cond delay="0"/>
                                          </p:stCondLst>
                                        </p:cTn>
                                        <p:tgtEl>
                                          <p:spTgt spid="26">
                                            <p:txEl>
                                              <p:pRg st="1" end="1"/>
                                            </p:txEl>
                                          </p:spTgt>
                                        </p:tgtEl>
                                        <p:attrNameLst>
                                          <p:attrName>style.visibility</p:attrName>
                                        </p:attrNameLst>
                                      </p:cBhvr>
                                      <p:to>
                                        <p:strVal val="visible"/>
                                      </p:to>
                                    </p:set>
                                    <p:animEffect transition="in" filter="circle(in)">
                                      <p:cBhvr>
                                        <p:cTn id="39" dur="750"/>
                                        <p:tgtEl>
                                          <p:spTgt spid="26">
                                            <p:txEl>
                                              <p:pRg st="1" end="1"/>
                                            </p:txEl>
                                          </p:spTgt>
                                        </p:tgtEl>
                                      </p:cBhvr>
                                    </p:animEffect>
                                  </p:childTnLst>
                                </p:cTn>
                              </p:par>
                            </p:childTnLst>
                          </p:cTn>
                        </p:par>
                        <p:par>
                          <p:cTn id="40" fill="hold">
                            <p:stCondLst>
                              <p:cond delay="2000"/>
                            </p:stCondLst>
                            <p:childTnLst>
                              <p:par>
                                <p:cTn id="41" presetID="6" presetClass="entr" presetSubtype="16" fill="hold" nodeType="afterEffect">
                                  <p:stCondLst>
                                    <p:cond delay="0"/>
                                  </p:stCondLst>
                                  <p:childTnLst>
                                    <p:set>
                                      <p:cBhvr>
                                        <p:cTn id="42" dur="1" fill="hold">
                                          <p:stCondLst>
                                            <p:cond delay="0"/>
                                          </p:stCondLst>
                                        </p:cTn>
                                        <p:tgtEl>
                                          <p:spTgt spid="26">
                                            <p:txEl>
                                              <p:pRg st="2" end="2"/>
                                            </p:txEl>
                                          </p:spTgt>
                                        </p:tgtEl>
                                        <p:attrNameLst>
                                          <p:attrName>style.visibility</p:attrName>
                                        </p:attrNameLst>
                                      </p:cBhvr>
                                      <p:to>
                                        <p:strVal val="visible"/>
                                      </p:to>
                                    </p:set>
                                    <p:animEffect transition="in" filter="circle(in)">
                                      <p:cBhvr>
                                        <p:cTn id="43" dur="75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8D87071-8723-41FA-9744-A8384EC7B7AA}"/>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7" name="Picture 6">
            <a:extLst>
              <a:ext uri="{FF2B5EF4-FFF2-40B4-BE49-F238E27FC236}">
                <a16:creationId xmlns:a16="http://schemas.microsoft.com/office/drawing/2014/main" id="{500FA045-8F88-4B9C-B49C-B966EE73F489}"/>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9CB6FA7A-E8E5-4977-A678-7C4AF9FCCD6B}"/>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678FD837-4224-4080-8348-7E04C63B7435}"/>
              </a:ext>
            </a:extLst>
          </p:cNvPr>
          <p:cNvSpPr>
            <a:spLocks noGrp="1"/>
          </p:cNvSpPr>
          <p:nvPr>
            <p:ph type="sldNum" sz="quarter" idx="12"/>
          </p:nvPr>
        </p:nvSpPr>
        <p:spPr>
          <a:xfrm>
            <a:off x="4717351" y="6420380"/>
            <a:ext cx="2743200" cy="365125"/>
          </a:xfrm>
        </p:spPr>
        <p:txBody>
          <a:bodyPr/>
          <a:lstStyle/>
          <a:p>
            <a:pPr algn="ctr"/>
            <a:fld id="{5C4485C8-A323-4441-8F16-B556F945FCE2}" type="slidenum">
              <a:rPr lang="en-GB" smtClean="0"/>
              <a:pPr algn="ctr"/>
              <a:t>5</a:t>
            </a:fld>
            <a:endParaRPr lang="en-GB" dirty="0"/>
          </a:p>
        </p:txBody>
      </p:sp>
      <p:sp>
        <p:nvSpPr>
          <p:cNvPr id="11" name="Titel 1">
            <a:extLst>
              <a:ext uri="{FF2B5EF4-FFF2-40B4-BE49-F238E27FC236}">
                <a16:creationId xmlns:a16="http://schemas.microsoft.com/office/drawing/2014/main" id="{B1BA9024-C138-40E8-9A4F-A69207958A96}"/>
              </a:ext>
            </a:extLst>
          </p:cNvPr>
          <p:cNvSpPr txBox="1">
            <a:spLocks/>
          </p:cNvSpPr>
          <p:nvPr/>
        </p:nvSpPr>
        <p:spPr>
          <a:xfrm>
            <a:off x="2856000" y="241968"/>
            <a:ext cx="648000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2800" b="1" dirty="0">
                <a:solidFill>
                  <a:srgbClr val="0070C0"/>
                </a:solidFill>
                <a:latin typeface="+mn-lt"/>
              </a:rPr>
              <a:t>Methodology – study design</a:t>
            </a:r>
          </a:p>
        </p:txBody>
      </p:sp>
      <p:sp>
        <p:nvSpPr>
          <p:cNvPr id="15" name="Rectangle 14">
            <a:extLst>
              <a:ext uri="{FF2B5EF4-FFF2-40B4-BE49-F238E27FC236}">
                <a16:creationId xmlns:a16="http://schemas.microsoft.com/office/drawing/2014/main" id="{9FF22568-7B0B-4D69-B4C1-2E153D488715}"/>
              </a:ext>
            </a:extLst>
          </p:cNvPr>
          <p:cNvSpPr/>
          <p:nvPr/>
        </p:nvSpPr>
        <p:spPr>
          <a:xfrm>
            <a:off x="336884" y="868293"/>
            <a:ext cx="11578827" cy="3272691"/>
          </a:xfrm>
          <a:prstGeom prst="rect">
            <a:avLst/>
          </a:prstGeom>
        </p:spPr>
        <p:txBody>
          <a:bodyPr wrap="square">
            <a:spAutoFit/>
          </a:bodyPr>
          <a:lstStyle/>
          <a:p>
            <a:pPr algn="just">
              <a:spcAft>
                <a:spcPts val="1200"/>
              </a:spcAft>
            </a:pPr>
            <a:r>
              <a:rPr lang="en-US" sz="2000" b="1" dirty="0">
                <a:solidFill>
                  <a:srgbClr val="0070C0"/>
                </a:solidFill>
              </a:rPr>
              <a:t>Instrument: </a:t>
            </a:r>
            <a:r>
              <a:rPr lang="en-US" sz="2000" dirty="0"/>
              <a:t>Online survey with a DCE on long-life (UHT) milk in a between-subject setup.</a:t>
            </a:r>
            <a:endParaRPr lang="en-US" sz="2000" b="1" dirty="0">
              <a:solidFill>
                <a:srgbClr val="0070C0"/>
              </a:solidFill>
            </a:endParaRPr>
          </a:p>
          <a:p>
            <a:pPr algn="just">
              <a:spcAft>
                <a:spcPts val="1200"/>
              </a:spcAft>
            </a:pPr>
            <a:r>
              <a:rPr lang="en-US" sz="2000" b="1" dirty="0">
                <a:solidFill>
                  <a:srgbClr val="0070C0"/>
                </a:solidFill>
              </a:rPr>
              <a:t>Sample: </a:t>
            </a:r>
            <a:r>
              <a:rPr lang="en-US" sz="2000" dirty="0"/>
              <a:t>N</a:t>
            </a:r>
            <a:r>
              <a:rPr lang="en-US" sz="2000" baseline="-25000" dirty="0"/>
              <a:t>total </a:t>
            </a:r>
            <a:r>
              <a:rPr lang="en-US" sz="2000" dirty="0"/>
              <a:t>= 1302, </a:t>
            </a:r>
            <a:r>
              <a:rPr lang="en-US" sz="2000" dirty="0" err="1"/>
              <a:t>N</a:t>
            </a:r>
            <a:r>
              <a:rPr lang="en-US" sz="2000" baseline="-25000" dirty="0" err="1"/>
              <a:t>control</a:t>
            </a:r>
            <a:r>
              <a:rPr lang="en-US" sz="2000" baseline="-25000" dirty="0"/>
              <a:t> </a:t>
            </a:r>
            <a:r>
              <a:rPr lang="en-US" sz="2000" dirty="0"/>
              <a:t>= 441, </a:t>
            </a:r>
            <a:r>
              <a:rPr lang="en-US" sz="2000" dirty="0" err="1"/>
              <a:t>N</a:t>
            </a:r>
            <a:r>
              <a:rPr lang="en-US" sz="2000" baseline="-25000" dirty="0" err="1"/>
              <a:t>nmcool</a:t>
            </a:r>
            <a:r>
              <a:rPr lang="en-US" sz="2000" baseline="-25000" dirty="0"/>
              <a:t> </a:t>
            </a:r>
            <a:r>
              <a:rPr lang="en-US" sz="2000" dirty="0"/>
              <a:t>= 430, </a:t>
            </a:r>
            <a:r>
              <a:rPr lang="en-US" sz="2000" dirty="0" err="1"/>
              <a:t>N</a:t>
            </a:r>
            <a:r>
              <a:rPr lang="en-US" sz="2000" baseline="-25000" dirty="0" err="1"/>
              <a:t>gmcool</a:t>
            </a:r>
            <a:r>
              <a:rPr lang="en-US" sz="2000" baseline="-25000" dirty="0"/>
              <a:t> </a:t>
            </a:r>
            <a:r>
              <a:rPr lang="en-US" sz="2000" dirty="0"/>
              <a:t>= 431</a:t>
            </a:r>
            <a:endParaRPr lang="en-US" sz="2000" b="1" dirty="0">
              <a:solidFill>
                <a:srgbClr val="0070C0"/>
              </a:solidFill>
            </a:endParaRPr>
          </a:p>
          <a:p>
            <a:pPr algn="just">
              <a:spcAft>
                <a:spcPts val="800"/>
              </a:spcAft>
            </a:pPr>
            <a:r>
              <a:rPr lang="en-US" sz="2000" b="1" dirty="0">
                <a:solidFill>
                  <a:srgbClr val="0070C0"/>
                </a:solidFill>
              </a:rPr>
              <a:t>DCE characteristics: </a:t>
            </a:r>
          </a:p>
          <a:p>
            <a:pPr marL="342900" indent="-342900" algn="just">
              <a:spcAft>
                <a:spcPts val="800"/>
              </a:spcAft>
              <a:buFont typeface="Wingdings" panose="05000000000000000000" pitchFamily="2" charset="2"/>
              <a:buChar char="§"/>
            </a:pPr>
            <a:r>
              <a:rPr lang="en-US" sz="2000" dirty="0"/>
              <a:t>10 choice tasks per respondent with two alternatives and an opt-out option</a:t>
            </a:r>
          </a:p>
          <a:p>
            <a:pPr marL="342900" indent="-342900" algn="just">
              <a:spcAft>
                <a:spcPts val="800"/>
              </a:spcAft>
              <a:buFont typeface="Wingdings" panose="05000000000000000000" pitchFamily="2" charset="2"/>
              <a:buChar char="§"/>
            </a:pPr>
            <a:r>
              <a:rPr lang="en-US" sz="2000" dirty="0"/>
              <a:t>D-efficient design generated in Ngene based on the priors from the pilot study (N=110, pooled mixed logit model)</a:t>
            </a:r>
          </a:p>
          <a:p>
            <a:pPr marL="627063" algn="just">
              <a:spcAft>
                <a:spcPts val="800"/>
              </a:spcAft>
            </a:pPr>
            <a:r>
              <a:rPr lang="en-US" sz="2000" b="1" dirty="0">
                <a:solidFill>
                  <a:srgbClr val="0070C0"/>
                </a:solidFill>
              </a:rPr>
              <a:t>Table 1: </a:t>
            </a:r>
            <a:r>
              <a:rPr lang="en-US" sz="2000" dirty="0">
                <a:solidFill>
                  <a:srgbClr val="0070C0"/>
                </a:solidFill>
              </a:rPr>
              <a:t>Attribute levels used in the DCE</a:t>
            </a:r>
          </a:p>
          <a:p>
            <a:pPr marL="342900" indent="-342900" algn="just">
              <a:spcAft>
                <a:spcPts val="800"/>
              </a:spcAft>
              <a:buFont typeface="Wingdings" panose="05000000000000000000" pitchFamily="2" charset="2"/>
              <a:buChar char="§"/>
            </a:pPr>
            <a:endParaRPr lang="en-US" sz="2000" dirty="0"/>
          </a:p>
        </p:txBody>
      </p:sp>
      <p:graphicFrame>
        <p:nvGraphicFramePr>
          <p:cNvPr id="2" name="Table 1">
            <a:extLst>
              <a:ext uri="{FF2B5EF4-FFF2-40B4-BE49-F238E27FC236}">
                <a16:creationId xmlns:a16="http://schemas.microsoft.com/office/drawing/2014/main" id="{3BAD7CF1-BE2A-0A35-1925-874AB2282D36}"/>
              </a:ext>
            </a:extLst>
          </p:cNvPr>
          <p:cNvGraphicFramePr>
            <a:graphicFrameLocks noGrp="1"/>
          </p:cNvGraphicFramePr>
          <p:nvPr>
            <p:extLst>
              <p:ext uri="{D42A27DB-BD31-4B8C-83A1-F6EECF244321}">
                <p14:modId xmlns:p14="http://schemas.microsoft.com/office/powerpoint/2010/main" val="1183785084"/>
              </p:ext>
            </p:extLst>
          </p:nvPr>
        </p:nvGraphicFramePr>
        <p:xfrm>
          <a:off x="969955" y="3696663"/>
          <a:ext cx="10028443" cy="2107566"/>
        </p:xfrm>
        <a:graphic>
          <a:graphicData uri="http://schemas.openxmlformats.org/drawingml/2006/table">
            <a:tbl>
              <a:tblPr firstRow="1" firstCol="1" bandRow="1"/>
              <a:tblGrid>
                <a:gridCol w="827988">
                  <a:extLst>
                    <a:ext uri="{9D8B030D-6E8A-4147-A177-3AD203B41FA5}">
                      <a16:colId xmlns:a16="http://schemas.microsoft.com/office/drawing/2014/main" val="1411512495"/>
                    </a:ext>
                  </a:extLst>
                </a:gridCol>
                <a:gridCol w="1885057">
                  <a:extLst>
                    <a:ext uri="{9D8B030D-6E8A-4147-A177-3AD203B41FA5}">
                      <a16:colId xmlns:a16="http://schemas.microsoft.com/office/drawing/2014/main" val="3292866043"/>
                    </a:ext>
                  </a:extLst>
                </a:gridCol>
                <a:gridCol w="2186069">
                  <a:extLst>
                    <a:ext uri="{9D8B030D-6E8A-4147-A177-3AD203B41FA5}">
                      <a16:colId xmlns:a16="http://schemas.microsoft.com/office/drawing/2014/main" val="3515979622"/>
                    </a:ext>
                  </a:extLst>
                </a:gridCol>
                <a:gridCol w="1733935">
                  <a:extLst>
                    <a:ext uri="{9D8B030D-6E8A-4147-A177-3AD203B41FA5}">
                      <a16:colId xmlns:a16="http://schemas.microsoft.com/office/drawing/2014/main" val="856077215"/>
                    </a:ext>
                  </a:extLst>
                </a:gridCol>
                <a:gridCol w="1572851">
                  <a:extLst>
                    <a:ext uri="{9D8B030D-6E8A-4147-A177-3AD203B41FA5}">
                      <a16:colId xmlns:a16="http://schemas.microsoft.com/office/drawing/2014/main" val="1218614891"/>
                    </a:ext>
                  </a:extLst>
                </a:gridCol>
                <a:gridCol w="1822543">
                  <a:extLst>
                    <a:ext uri="{9D8B030D-6E8A-4147-A177-3AD203B41FA5}">
                      <a16:colId xmlns:a16="http://schemas.microsoft.com/office/drawing/2014/main" val="973158677"/>
                    </a:ext>
                  </a:extLst>
                </a:gridCol>
              </a:tblGrid>
              <a:tr h="171450">
                <a:tc rowSpan="2">
                  <a:txBody>
                    <a:bodyPr/>
                    <a:lstStyle/>
                    <a:p>
                      <a:pPr algn="ctr">
                        <a:lnSpc>
                          <a:spcPct val="107000"/>
                        </a:lnSpc>
                        <a:spcAft>
                          <a:spcPts val="800"/>
                        </a:spcAft>
                        <a:buNone/>
                      </a:pPr>
                      <a:r>
                        <a:rPr lang="en-US" sz="1600" b="1" dirty="0">
                          <a:effectLst/>
                          <a:latin typeface="+mn-lt"/>
                          <a:ea typeface="Times New Roman" panose="02020603050405020304" pitchFamily="18" charset="0"/>
                          <a:cs typeface="Times New Roman" panose="02020603050405020304" pitchFamily="18" charset="0"/>
                        </a:rPr>
                        <a:t> </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7000"/>
                        </a:lnSpc>
                        <a:spcAft>
                          <a:spcPts val="800"/>
                        </a:spcAft>
                        <a:buNone/>
                      </a:pPr>
                      <a:r>
                        <a:rPr lang="en-US" sz="1600" b="1" dirty="0">
                          <a:effectLst/>
                          <a:latin typeface="+mn-lt"/>
                          <a:ea typeface="Times New Roman" panose="02020603050405020304" pitchFamily="18" charset="0"/>
                          <a:cs typeface="Times New Roman" panose="02020603050405020304" pitchFamily="18" charset="0"/>
                        </a:rPr>
                        <a:t>Production method</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lnSpc>
                          <a:spcPct val="107000"/>
                        </a:lnSpc>
                        <a:spcAft>
                          <a:spcPts val="800"/>
                        </a:spcAft>
                        <a:buNone/>
                      </a:pPr>
                      <a:r>
                        <a:rPr lang="en-US" sz="1600" b="1" dirty="0">
                          <a:effectLst/>
                          <a:latin typeface="+mn-lt"/>
                          <a:ea typeface="Times New Roman" panose="02020603050405020304" pitchFamily="18" charset="0"/>
                          <a:cs typeface="Times New Roman" panose="02020603050405020304" pitchFamily="18" charset="0"/>
                        </a:rPr>
                        <a:t>Origin indication</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DE"/>
                    </a:p>
                  </a:txBody>
                  <a:tcPr/>
                </a:tc>
                <a:tc hMerge="1">
                  <a:txBody>
                    <a:bodyPr/>
                    <a:lstStyle/>
                    <a:p>
                      <a:endParaRPr lang="en-DE"/>
                    </a:p>
                  </a:txBody>
                  <a:tcPr/>
                </a:tc>
                <a:tc rowSpan="2">
                  <a:txBody>
                    <a:bodyPr/>
                    <a:lstStyle/>
                    <a:p>
                      <a:pPr algn="ctr">
                        <a:lnSpc>
                          <a:spcPct val="107000"/>
                        </a:lnSpc>
                        <a:spcAft>
                          <a:spcPts val="800"/>
                        </a:spcAft>
                        <a:buNone/>
                      </a:pPr>
                      <a:r>
                        <a:rPr lang="en-US" sz="1600" b="1" dirty="0">
                          <a:effectLst/>
                          <a:latin typeface="+mn-lt"/>
                          <a:ea typeface="Times New Roman" panose="02020603050405020304" pitchFamily="18" charset="0"/>
                          <a:cs typeface="Times New Roman" panose="02020603050405020304" pitchFamily="18" charset="0"/>
                        </a:rPr>
                        <a:t>Price RSD (EUR)</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1194533"/>
                  </a:ext>
                </a:extLst>
              </a:tr>
              <a:tr h="350838">
                <a:tc vMerge="1">
                  <a:txBody>
                    <a:bodyPr/>
                    <a:lstStyle/>
                    <a:p>
                      <a:endParaRPr lang="en-DE"/>
                    </a:p>
                  </a:txBody>
                  <a:tcPr/>
                </a:tc>
                <a:tc vMerge="1">
                  <a:txBody>
                    <a:bodyPr/>
                    <a:lstStyle/>
                    <a:p>
                      <a:endParaRPr lang="en-DE"/>
                    </a:p>
                  </a:txBody>
                  <a:tcPr/>
                </a:tc>
                <a:tc>
                  <a:txBody>
                    <a:bodyPr/>
                    <a:lstStyle/>
                    <a:p>
                      <a:pPr algn="ctr">
                        <a:lnSpc>
                          <a:spcPct val="107000"/>
                        </a:lnSpc>
                        <a:spcAft>
                          <a:spcPts val="800"/>
                        </a:spcAft>
                        <a:buNone/>
                      </a:pPr>
                      <a:r>
                        <a:rPr lang="en-US" sz="1600" b="1" dirty="0">
                          <a:effectLst/>
                          <a:latin typeface="+mn-lt"/>
                          <a:ea typeface="Times New Roman" panose="02020603050405020304" pitchFamily="18" charset="0"/>
                          <a:cs typeface="Times New Roman" panose="02020603050405020304" pitchFamily="18" charset="0"/>
                        </a:rPr>
                        <a:t>Country of milking</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b="1" dirty="0">
                          <a:effectLst/>
                          <a:latin typeface="+mn-lt"/>
                          <a:ea typeface="Times New Roman" panose="02020603050405020304" pitchFamily="18" charset="0"/>
                          <a:cs typeface="Times New Roman" panose="02020603050405020304" pitchFamily="18" charset="0"/>
                        </a:rPr>
                        <a:t>Country of processing</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b="1" dirty="0">
                          <a:effectLst/>
                          <a:latin typeface="+mn-lt"/>
                          <a:ea typeface="Times New Roman" panose="02020603050405020304" pitchFamily="18" charset="0"/>
                          <a:cs typeface="Times New Roman" panose="02020603050405020304" pitchFamily="18" charset="0"/>
                        </a:rPr>
                        <a:t>Acronym</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DE"/>
                    </a:p>
                  </a:txBody>
                  <a:tcPr/>
                </a:tc>
                <a:extLst>
                  <a:ext uri="{0D108BD9-81ED-4DB2-BD59-A6C34878D82A}">
                    <a16:rowId xmlns:a16="http://schemas.microsoft.com/office/drawing/2014/main" val="4146381769"/>
                  </a:ext>
                </a:extLst>
              </a:tr>
              <a:tr h="171450">
                <a:tc>
                  <a:txBody>
                    <a:bodyPr/>
                    <a:lstStyle/>
                    <a:p>
                      <a:pPr algn="ctr">
                        <a:lnSpc>
                          <a:spcPct val="107000"/>
                        </a:lnSpc>
                        <a:spcAft>
                          <a:spcPts val="800"/>
                        </a:spcAft>
                        <a:buNone/>
                      </a:pPr>
                      <a:r>
                        <a:rPr lang="en-US" sz="1600" b="1">
                          <a:effectLst/>
                          <a:latin typeface="+mn-lt"/>
                          <a:ea typeface="Times New Roman" panose="02020603050405020304" pitchFamily="18" charset="0"/>
                          <a:cs typeface="Times New Roman" panose="02020603050405020304" pitchFamily="18" charset="0"/>
                        </a:rPr>
                        <a:t>1</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a:effectLst/>
                          <a:latin typeface="+mn-lt"/>
                          <a:ea typeface="Times New Roman" panose="02020603050405020304" pitchFamily="18" charset="0"/>
                          <a:cs typeface="Times New Roman" panose="02020603050405020304" pitchFamily="18" charset="0"/>
                        </a:rPr>
                        <a:t>Conventional</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dirty="0">
                          <a:effectLst/>
                          <a:latin typeface="+mn-lt"/>
                          <a:ea typeface="Times New Roman" panose="02020603050405020304" pitchFamily="18" charset="0"/>
                          <a:cs typeface="Times New Roman" panose="02020603050405020304" pitchFamily="18" charset="0"/>
                        </a:rPr>
                        <a:t>Serbia</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dirty="0">
                          <a:effectLst/>
                          <a:latin typeface="+mn-lt"/>
                          <a:ea typeface="Calibri" panose="020F0502020204030204" pitchFamily="34" charset="0"/>
                          <a:cs typeface="Times New Roman" panose="02020603050405020304" pitchFamily="18" charset="0"/>
                        </a:rPr>
                        <a:t>Serbia</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dirty="0">
                          <a:solidFill>
                            <a:srgbClr val="000000"/>
                          </a:solidFill>
                          <a:effectLst/>
                          <a:latin typeface="+mn-lt"/>
                          <a:ea typeface="Calibri" panose="020F0502020204030204" pitchFamily="34" charset="0"/>
                          <a:cs typeface="Times New Roman" panose="02020603050405020304" pitchFamily="18" charset="0"/>
                        </a:rPr>
                        <a:t>RSRS</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a:solidFill>
                            <a:srgbClr val="000000"/>
                          </a:solidFill>
                          <a:effectLst/>
                          <a:latin typeface="+mn-lt"/>
                          <a:ea typeface="Calibri" panose="020F0502020204030204" pitchFamily="34" charset="0"/>
                          <a:cs typeface="Times New Roman" panose="02020603050405020304" pitchFamily="18" charset="0"/>
                        </a:rPr>
                        <a:t>109.99 (0.94)</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757074526"/>
                  </a:ext>
                </a:extLst>
              </a:tr>
              <a:tr h="350838">
                <a:tc>
                  <a:txBody>
                    <a:bodyPr/>
                    <a:lstStyle/>
                    <a:p>
                      <a:pPr algn="ctr">
                        <a:lnSpc>
                          <a:spcPct val="107000"/>
                        </a:lnSpc>
                        <a:spcAft>
                          <a:spcPts val="800"/>
                        </a:spcAft>
                        <a:buNone/>
                      </a:pPr>
                      <a:r>
                        <a:rPr lang="en-US" sz="1600" b="1">
                          <a:effectLst/>
                          <a:latin typeface="+mn-lt"/>
                          <a:ea typeface="Times New Roman" panose="02020603050405020304" pitchFamily="18" charset="0"/>
                          <a:cs typeface="Times New Roman" panose="02020603050405020304" pitchFamily="18" charset="0"/>
                        </a:rPr>
                        <a:t>2</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dirty="0">
                          <a:effectLst/>
                          <a:latin typeface="+mn-lt"/>
                          <a:ea typeface="Times New Roman" panose="02020603050405020304" pitchFamily="18" charset="0"/>
                          <a:cs typeface="Times New Roman" panose="02020603050405020304" pitchFamily="18" charset="0"/>
                        </a:rPr>
                        <a:t>Organic</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dirty="0">
                          <a:effectLst/>
                          <a:latin typeface="+mn-lt"/>
                          <a:ea typeface="Times New Roman" panose="02020603050405020304" pitchFamily="18" charset="0"/>
                          <a:cs typeface="Times New Roman" panose="02020603050405020304" pitchFamily="18" charset="0"/>
                        </a:rPr>
                        <a:t>Bosnia &amp; Hercegovina</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a:effectLst/>
                          <a:latin typeface="+mn-lt"/>
                          <a:ea typeface="Calibri" panose="020F0502020204030204" pitchFamily="34" charset="0"/>
                          <a:cs typeface="Times New Roman" panose="02020603050405020304" pitchFamily="18" charset="0"/>
                        </a:rPr>
                        <a:t>Serbia</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dirty="0">
                          <a:solidFill>
                            <a:srgbClr val="000000"/>
                          </a:solidFill>
                          <a:effectLst/>
                          <a:latin typeface="+mn-lt"/>
                          <a:ea typeface="Calibri" panose="020F0502020204030204" pitchFamily="34" charset="0"/>
                          <a:cs typeface="Times New Roman" panose="02020603050405020304" pitchFamily="18" charset="0"/>
                        </a:rPr>
                        <a:t>BHRS</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a:solidFill>
                            <a:srgbClr val="000000"/>
                          </a:solidFill>
                          <a:effectLst/>
                          <a:latin typeface="+mn-lt"/>
                          <a:ea typeface="Calibri" panose="020F0502020204030204" pitchFamily="34" charset="0"/>
                          <a:cs typeface="Times New Roman" panose="02020603050405020304" pitchFamily="18" charset="0"/>
                        </a:rPr>
                        <a:t>129.99 (1.11)</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56915821"/>
                  </a:ext>
                </a:extLst>
              </a:tr>
              <a:tr h="171450">
                <a:tc>
                  <a:txBody>
                    <a:bodyPr/>
                    <a:lstStyle/>
                    <a:p>
                      <a:pPr algn="ctr">
                        <a:lnSpc>
                          <a:spcPct val="107000"/>
                        </a:lnSpc>
                        <a:spcAft>
                          <a:spcPts val="800"/>
                        </a:spcAft>
                        <a:buNone/>
                      </a:pPr>
                      <a:r>
                        <a:rPr lang="en-US" sz="1600" b="1">
                          <a:effectLst/>
                          <a:latin typeface="+mn-lt"/>
                          <a:ea typeface="Times New Roman" panose="02020603050405020304" pitchFamily="18" charset="0"/>
                          <a:cs typeface="Times New Roman" panose="02020603050405020304" pitchFamily="18" charset="0"/>
                        </a:rPr>
                        <a:t>3</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a:effectLst/>
                          <a:latin typeface="+mn-lt"/>
                          <a:ea typeface="Times New Roman" panose="02020603050405020304" pitchFamily="18" charset="0"/>
                          <a:cs typeface="Times New Roman" panose="02020603050405020304" pitchFamily="18" charset="0"/>
                        </a:rPr>
                        <a:t> </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gridSpan="2">
                  <a:txBody>
                    <a:bodyPr/>
                    <a:lstStyle/>
                    <a:p>
                      <a:pPr algn="ctr">
                        <a:lnSpc>
                          <a:spcPct val="107000"/>
                        </a:lnSpc>
                        <a:spcAft>
                          <a:spcPts val="800"/>
                        </a:spcAft>
                        <a:buNone/>
                      </a:pPr>
                      <a:r>
                        <a:rPr lang="en-US" sz="1600" dirty="0">
                          <a:effectLst/>
                          <a:latin typeface="+mn-lt"/>
                          <a:ea typeface="Times New Roman" panose="02020603050405020304" pitchFamily="18" charset="0"/>
                          <a:cs typeface="Times New Roman" panose="02020603050405020304" pitchFamily="18" charset="0"/>
                        </a:rPr>
                        <a:t>Bosnia &amp; Hercegovina</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hMerge="1">
                  <a:txBody>
                    <a:bodyPr/>
                    <a:lstStyle/>
                    <a:p>
                      <a:endParaRPr lang="en-DE"/>
                    </a:p>
                  </a:txBody>
                  <a:tcPr/>
                </a:tc>
                <a:tc>
                  <a:txBody>
                    <a:bodyPr/>
                    <a:lstStyle/>
                    <a:p>
                      <a:pPr algn="ctr">
                        <a:lnSpc>
                          <a:spcPct val="107000"/>
                        </a:lnSpc>
                        <a:spcAft>
                          <a:spcPts val="800"/>
                        </a:spcAft>
                        <a:buNone/>
                      </a:pPr>
                      <a:r>
                        <a:rPr lang="en-US" sz="1600" dirty="0">
                          <a:effectLst/>
                          <a:latin typeface="+mn-lt"/>
                          <a:ea typeface="Calibri" panose="020F0502020204030204" pitchFamily="34" charset="0"/>
                          <a:cs typeface="Times New Roman" panose="02020603050405020304" pitchFamily="18" charset="0"/>
                        </a:rPr>
                        <a:t>BH</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a:effectLst/>
                          <a:latin typeface="+mn-lt"/>
                          <a:ea typeface="Calibri" panose="020F0502020204030204" pitchFamily="34" charset="0"/>
                          <a:cs typeface="Times New Roman" panose="02020603050405020304" pitchFamily="18" charset="0"/>
                        </a:rPr>
                        <a:t>149.99 (1.28)</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72515302"/>
                  </a:ext>
                </a:extLst>
              </a:tr>
              <a:tr h="171450">
                <a:tc>
                  <a:txBody>
                    <a:bodyPr/>
                    <a:lstStyle/>
                    <a:p>
                      <a:pPr algn="ctr">
                        <a:lnSpc>
                          <a:spcPct val="107000"/>
                        </a:lnSpc>
                        <a:spcAft>
                          <a:spcPts val="800"/>
                        </a:spcAft>
                        <a:buNone/>
                      </a:pPr>
                      <a:r>
                        <a:rPr lang="en-US" sz="1600" b="1">
                          <a:effectLst/>
                          <a:latin typeface="+mn-lt"/>
                          <a:ea typeface="Times New Roman" panose="02020603050405020304" pitchFamily="18" charset="0"/>
                          <a:cs typeface="Times New Roman" panose="02020603050405020304" pitchFamily="18" charset="0"/>
                        </a:rPr>
                        <a:t>4</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a:effectLst/>
                          <a:latin typeface="+mn-lt"/>
                          <a:ea typeface="Times New Roman" panose="02020603050405020304" pitchFamily="18" charset="0"/>
                          <a:cs typeface="Times New Roman" panose="02020603050405020304" pitchFamily="18" charset="0"/>
                        </a:rPr>
                        <a:t> </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gridSpan="2">
                  <a:txBody>
                    <a:bodyPr/>
                    <a:lstStyle/>
                    <a:p>
                      <a:pPr algn="ctr">
                        <a:lnSpc>
                          <a:spcPct val="107000"/>
                        </a:lnSpc>
                        <a:spcAft>
                          <a:spcPts val="800"/>
                        </a:spcAft>
                        <a:buNone/>
                      </a:pPr>
                      <a:r>
                        <a:rPr lang="en-US" sz="1600" dirty="0">
                          <a:effectLst/>
                          <a:latin typeface="+mn-lt"/>
                          <a:ea typeface="Times New Roman" panose="02020603050405020304" pitchFamily="18" charset="0"/>
                          <a:cs typeface="Times New Roman" panose="02020603050405020304" pitchFamily="18" charset="0"/>
                        </a:rPr>
                        <a:t>Croatia</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hMerge="1">
                  <a:txBody>
                    <a:bodyPr/>
                    <a:lstStyle/>
                    <a:p>
                      <a:endParaRPr lang="en-DE"/>
                    </a:p>
                  </a:txBody>
                  <a:tcPr/>
                </a:tc>
                <a:tc>
                  <a:txBody>
                    <a:bodyPr/>
                    <a:lstStyle/>
                    <a:p>
                      <a:pPr algn="ctr">
                        <a:lnSpc>
                          <a:spcPct val="107000"/>
                        </a:lnSpc>
                        <a:spcAft>
                          <a:spcPts val="800"/>
                        </a:spcAft>
                        <a:buNone/>
                      </a:pPr>
                      <a:r>
                        <a:rPr lang="en-US" sz="1600" dirty="0">
                          <a:effectLst/>
                          <a:latin typeface="+mn-lt"/>
                          <a:ea typeface="Calibri" panose="020F0502020204030204" pitchFamily="34" charset="0"/>
                          <a:cs typeface="Times New Roman" panose="02020603050405020304" pitchFamily="18" charset="0"/>
                        </a:rPr>
                        <a:t>HR</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a:effectLst/>
                          <a:latin typeface="+mn-lt"/>
                          <a:ea typeface="Calibri" panose="020F0502020204030204" pitchFamily="34" charset="0"/>
                          <a:cs typeface="Times New Roman" panose="02020603050405020304" pitchFamily="18" charset="0"/>
                        </a:rPr>
                        <a:t>169.99 (1.45)</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211679225"/>
                  </a:ext>
                </a:extLst>
              </a:tr>
              <a:tr h="171450">
                <a:tc>
                  <a:txBody>
                    <a:bodyPr/>
                    <a:lstStyle/>
                    <a:p>
                      <a:pPr algn="ctr">
                        <a:lnSpc>
                          <a:spcPct val="107000"/>
                        </a:lnSpc>
                        <a:spcAft>
                          <a:spcPts val="800"/>
                        </a:spcAft>
                        <a:buNone/>
                      </a:pPr>
                      <a:r>
                        <a:rPr lang="en-US" sz="1600" b="1">
                          <a:effectLst/>
                          <a:latin typeface="+mn-lt"/>
                          <a:ea typeface="Times New Roman" panose="02020603050405020304" pitchFamily="18" charset="0"/>
                          <a:cs typeface="Times New Roman" panose="02020603050405020304" pitchFamily="18" charset="0"/>
                        </a:rPr>
                        <a:t>5</a:t>
                      </a:r>
                      <a:endParaRPr lang="en-DE" sz="160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dirty="0">
                          <a:effectLst/>
                          <a:latin typeface="+mn-lt"/>
                          <a:ea typeface="Times New Roman" panose="02020603050405020304" pitchFamily="18" charset="0"/>
                          <a:cs typeface="Times New Roman" panose="02020603050405020304" pitchFamily="18" charset="0"/>
                        </a:rPr>
                        <a:t> </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ct val="107000"/>
                        </a:lnSpc>
                        <a:spcAft>
                          <a:spcPts val="800"/>
                        </a:spcAft>
                        <a:buNone/>
                      </a:pPr>
                      <a:r>
                        <a:rPr lang="en-US" sz="1600" dirty="0">
                          <a:effectLst/>
                          <a:latin typeface="+mn-lt"/>
                          <a:ea typeface="Times New Roman" panose="02020603050405020304" pitchFamily="18" charset="0"/>
                          <a:cs typeface="Times New Roman" panose="02020603050405020304" pitchFamily="18" charset="0"/>
                        </a:rPr>
                        <a:t>Poland</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DE"/>
                    </a:p>
                  </a:txBody>
                  <a:tcPr/>
                </a:tc>
                <a:tc>
                  <a:txBody>
                    <a:bodyPr/>
                    <a:lstStyle/>
                    <a:p>
                      <a:pPr algn="ctr">
                        <a:lnSpc>
                          <a:spcPct val="107000"/>
                        </a:lnSpc>
                        <a:spcAft>
                          <a:spcPts val="800"/>
                        </a:spcAft>
                        <a:buNone/>
                      </a:pPr>
                      <a:r>
                        <a:rPr lang="en-US" sz="1600" dirty="0">
                          <a:effectLst/>
                          <a:latin typeface="+mn-lt"/>
                          <a:ea typeface="Calibri" panose="020F0502020204030204" pitchFamily="34" charset="0"/>
                          <a:cs typeface="Times New Roman" panose="02020603050405020304" pitchFamily="18" charset="0"/>
                        </a:rPr>
                        <a:t>PL</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buNone/>
                      </a:pPr>
                      <a:r>
                        <a:rPr lang="en-US" sz="1600" dirty="0">
                          <a:effectLst/>
                          <a:latin typeface="+mn-lt"/>
                          <a:ea typeface="Calibri" panose="020F0502020204030204" pitchFamily="34" charset="0"/>
                          <a:cs typeface="Times New Roman" panose="02020603050405020304" pitchFamily="18" charset="0"/>
                        </a:rPr>
                        <a:t>189.99 (1.62)</a:t>
                      </a:r>
                      <a:endParaRPr lang="en-DE" sz="1600" dirty="0">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48169213"/>
                  </a:ext>
                </a:extLst>
              </a:tr>
            </a:tbl>
          </a:graphicData>
        </a:graphic>
      </p:graphicFrame>
      <p:sp>
        <p:nvSpPr>
          <p:cNvPr id="3" name="Rectangle 1">
            <a:extLst>
              <a:ext uri="{FF2B5EF4-FFF2-40B4-BE49-F238E27FC236}">
                <a16:creationId xmlns:a16="http://schemas.microsoft.com/office/drawing/2014/main" id="{E34EA9CD-0BDC-D234-DB96-66C77F1306BE}"/>
              </a:ext>
            </a:extLst>
          </p:cNvPr>
          <p:cNvSpPr>
            <a:spLocks noChangeArrowheads="1"/>
          </p:cNvSpPr>
          <p:nvPr/>
        </p:nvSpPr>
        <p:spPr bwMode="auto">
          <a:xfrm>
            <a:off x="3192463" y="696745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DE" altLang="en-DE" sz="1800" b="0" i="0" u="none" strike="noStrike" cap="none" normalizeH="0" baseline="0">
                <a:ln>
                  <a:noFill/>
                </a:ln>
                <a:solidFill>
                  <a:schemeClr val="tx1"/>
                </a:solidFill>
                <a:effectLst/>
                <a:latin typeface="Arial" panose="020B0604020202020204" pitchFamily="34" charset="0"/>
              </a:rPr>
            </a:br>
            <a:endParaRPr kumimoji="0" lang="en-DE" altLang="en-DE" sz="1800" b="0" i="0" u="none" strike="noStrike" cap="none" normalizeH="0" baseline="0">
              <a:ln>
                <a:noFill/>
              </a:ln>
              <a:solidFill>
                <a:schemeClr val="tx1"/>
              </a:solidFill>
              <a:effectLst/>
              <a:latin typeface="Arial" panose="020B0604020202020204" pitchFamily="34" charset="0"/>
            </a:endParaRPr>
          </a:p>
        </p:txBody>
      </p:sp>
      <p:grpSp>
        <p:nvGrpSpPr>
          <p:cNvPr id="25" name="Group 24">
            <a:extLst>
              <a:ext uri="{FF2B5EF4-FFF2-40B4-BE49-F238E27FC236}">
                <a16:creationId xmlns:a16="http://schemas.microsoft.com/office/drawing/2014/main" id="{A9281A4C-85BA-C202-0E5E-9D33A49C9BCB}"/>
              </a:ext>
            </a:extLst>
          </p:cNvPr>
          <p:cNvGrpSpPr/>
          <p:nvPr/>
        </p:nvGrpSpPr>
        <p:grpSpPr>
          <a:xfrm>
            <a:off x="3369108" y="699828"/>
            <a:ext cx="8759094" cy="5104401"/>
            <a:chOff x="2556308" y="1138614"/>
            <a:chExt cx="8759094" cy="5104401"/>
          </a:xfrm>
        </p:grpSpPr>
        <p:grpSp>
          <p:nvGrpSpPr>
            <p:cNvPr id="16" name="Group 15">
              <a:extLst>
                <a:ext uri="{FF2B5EF4-FFF2-40B4-BE49-F238E27FC236}">
                  <a16:creationId xmlns:a16="http://schemas.microsoft.com/office/drawing/2014/main" id="{48B21CFF-9472-0FF5-44C3-20119D548251}"/>
                </a:ext>
              </a:extLst>
            </p:cNvPr>
            <p:cNvGrpSpPr/>
            <p:nvPr/>
          </p:nvGrpSpPr>
          <p:grpSpPr>
            <a:xfrm>
              <a:off x="6332373" y="1138614"/>
              <a:ext cx="4983029" cy="707886"/>
              <a:chOff x="6332373" y="1138614"/>
              <a:chExt cx="4983029" cy="707886"/>
            </a:xfrm>
          </p:grpSpPr>
          <p:sp>
            <p:nvSpPr>
              <p:cNvPr id="14" name="TextBox 13">
                <a:extLst>
                  <a:ext uri="{FF2B5EF4-FFF2-40B4-BE49-F238E27FC236}">
                    <a16:creationId xmlns:a16="http://schemas.microsoft.com/office/drawing/2014/main" id="{CA114939-AEE4-197E-A167-F22304A8A346}"/>
                  </a:ext>
                </a:extLst>
              </p:cNvPr>
              <p:cNvSpPr txBox="1"/>
              <p:nvPr/>
            </p:nvSpPr>
            <p:spPr>
              <a:xfrm>
                <a:off x="6332373" y="1349682"/>
                <a:ext cx="4983029" cy="338554"/>
              </a:xfrm>
              <a:prstGeom prst="rect">
                <a:avLst/>
              </a:prstGeom>
              <a:solidFill>
                <a:schemeClr val="bg1"/>
              </a:solidFill>
            </p:spPr>
            <p:txBody>
              <a:bodyPr wrap="square">
                <a:spAutoFit/>
              </a:bodyPr>
              <a:lstStyle/>
              <a:p>
                <a:r>
                  <a:rPr kumimoji="0" lang="en-US" sz="1600" b="1" i="0" u="none" strike="noStrike" kern="1200" cap="none" spc="0" normalizeH="0" baseline="0" noProof="0" dirty="0">
                    <a:ln>
                      <a:noFill/>
                    </a:ln>
                    <a:solidFill>
                      <a:srgbClr val="C00000"/>
                    </a:solidFill>
                    <a:effectLst/>
                    <a:uLnTx/>
                    <a:uFillTx/>
                    <a:latin typeface="Calibri" panose="020F0502020204030204"/>
                    <a:ea typeface="+mn-ea"/>
                    <a:cs typeface="+mn-cs"/>
                  </a:rPr>
                  <a:t>between-subject setup</a:t>
                </a:r>
                <a:endParaRPr lang="en-DE" sz="1400" b="1" dirty="0">
                  <a:solidFill>
                    <a:srgbClr val="C00000"/>
                  </a:solidFill>
                </a:endParaRPr>
              </a:p>
            </p:txBody>
          </p:sp>
          <p:sp>
            <p:nvSpPr>
              <p:cNvPr id="23" name="TextBox 22">
                <a:extLst>
                  <a:ext uri="{FF2B5EF4-FFF2-40B4-BE49-F238E27FC236}">
                    <a16:creationId xmlns:a16="http://schemas.microsoft.com/office/drawing/2014/main" id="{B140CDE1-E448-446F-B468-8EE939ACC053}"/>
                  </a:ext>
                </a:extLst>
              </p:cNvPr>
              <p:cNvSpPr txBox="1"/>
              <p:nvPr/>
            </p:nvSpPr>
            <p:spPr>
              <a:xfrm>
                <a:off x="8834041" y="1138614"/>
                <a:ext cx="2381107" cy="707886"/>
              </a:xfrm>
              <a:prstGeom prst="rect">
                <a:avLst/>
              </a:prstGeom>
              <a:noFill/>
            </p:spPr>
            <p:txBody>
              <a:bodyPr wrap="square" rtlCol="0">
                <a:spAutoFit/>
              </a:bodyPr>
              <a:lstStyle/>
              <a:p>
                <a:pPr algn="ctr"/>
                <a:r>
                  <a:rPr lang="en-US" sz="2000" b="1" dirty="0">
                    <a:solidFill>
                      <a:srgbClr val="C00000"/>
                    </a:solidFill>
                  </a:rPr>
                  <a:t>Provision of origin information differs</a:t>
                </a:r>
                <a:endParaRPr lang="en-GB" sz="2000" b="1" dirty="0">
                  <a:solidFill>
                    <a:srgbClr val="C00000"/>
                  </a:solidFill>
                </a:endParaRPr>
              </a:p>
            </p:txBody>
          </p:sp>
          <p:sp>
            <p:nvSpPr>
              <p:cNvPr id="24" name="Arrow: Right 23">
                <a:extLst>
                  <a:ext uri="{FF2B5EF4-FFF2-40B4-BE49-F238E27FC236}">
                    <a16:creationId xmlns:a16="http://schemas.microsoft.com/office/drawing/2014/main" id="{EAFEEA3E-87C7-430D-93CD-5D930B02C020}"/>
                  </a:ext>
                </a:extLst>
              </p:cNvPr>
              <p:cNvSpPr/>
              <p:nvPr/>
            </p:nvSpPr>
            <p:spPr>
              <a:xfrm>
                <a:off x="8482520" y="1294885"/>
                <a:ext cx="368102" cy="431800"/>
              </a:xfrm>
              <a:prstGeom prst="rightArrow">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 name="Group 21">
              <a:extLst>
                <a:ext uri="{FF2B5EF4-FFF2-40B4-BE49-F238E27FC236}">
                  <a16:creationId xmlns:a16="http://schemas.microsoft.com/office/drawing/2014/main" id="{261CAF1B-DB91-8C48-F86D-D06CF1821C76}"/>
                </a:ext>
              </a:extLst>
            </p:cNvPr>
            <p:cNvGrpSpPr/>
            <p:nvPr/>
          </p:nvGrpSpPr>
          <p:grpSpPr>
            <a:xfrm>
              <a:off x="2556308" y="4087654"/>
              <a:ext cx="6125632" cy="2155361"/>
              <a:chOff x="2556308" y="4087654"/>
              <a:chExt cx="6125632" cy="2155361"/>
            </a:xfrm>
          </p:grpSpPr>
          <p:sp>
            <p:nvSpPr>
              <p:cNvPr id="18" name="TextBox 17">
                <a:extLst>
                  <a:ext uri="{FF2B5EF4-FFF2-40B4-BE49-F238E27FC236}">
                    <a16:creationId xmlns:a16="http://schemas.microsoft.com/office/drawing/2014/main" id="{B3C0B955-1663-7968-7722-C879EBE28613}"/>
                  </a:ext>
                </a:extLst>
              </p:cNvPr>
              <p:cNvSpPr txBox="1"/>
              <p:nvPr/>
            </p:nvSpPr>
            <p:spPr>
              <a:xfrm>
                <a:off x="2556308" y="4087654"/>
                <a:ext cx="6125632" cy="344069"/>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Calibri" panose="020F0502020204030204"/>
                    <a:ea typeface="Times New Roman" panose="02020603050405020304" pitchFamily="18" charset="0"/>
                    <a:cs typeface="Times New Roman" panose="02020603050405020304" pitchFamily="18" charset="0"/>
                  </a:rPr>
                  <a:t>Origin indication</a:t>
                </a:r>
                <a:endParaRPr kumimoji="0" lang="en-DE" sz="1600" b="0"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1" name="Rectangle 20">
                <a:extLst>
                  <a:ext uri="{FF2B5EF4-FFF2-40B4-BE49-F238E27FC236}">
                    <a16:creationId xmlns:a16="http://schemas.microsoft.com/office/drawing/2014/main" id="{C6C1F40C-909D-97BA-6109-A490640CF6AA}"/>
                  </a:ext>
                </a:extLst>
              </p:cNvPr>
              <p:cNvSpPr/>
              <p:nvPr/>
            </p:nvSpPr>
            <p:spPr>
              <a:xfrm>
                <a:off x="2957648" y="4431837"/>
                <a:ext cx="5286466" cy="181117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grpSp>
      </p:grpSp>
    </p:spTree>
    <p:extLst>
      <p:ext uri="{BB962C8B-B14F-4D97-AF65-F5344CB8AC3E}">
        <p14:creationId xmlns:p14="http://schemas.microsoft.com/office/powerpoint/2010/main" val="336122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anim calcmode="lin" valueType="num">
                                      <p:cBhvr additive="base">
                                        <p:cTn id="7" dur="500" fill="hold"/>
                                        <p:tgtEl>
                                          <p:spTgt spid="15">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
                                            <p:txEl>
                                              <p:pRg st="3" end="3"/>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xEl>
                                              <p:pRg st="4" end="4"/>
                                            </p:txEl>
                                          </p:spTgt>
                                        </p:tgtEl>
                                        <p:attrNameLst>
                                          <p:attrName>style.visibility</p:attrName>
                                        </p:attrNameLst>
                                      </p:cBhvr>
                                      <p:to>
                                        <p:strVal val="visible"/>
                                      </p:to>
                                    </p:set>
                                    <p:anim calcmode="lin" valueType="num">
                                      <p:cBhvr additive="base">
                                        <p:cTn id="12" dur="1500" fill="hold"/>
                                        <p:tgtEl>
                                          <p:spTgt spid="15">
                                            <p:txEl>
                                              <p:pRg st="4" end="4"/>
                                            </p:txEl>
                                          </p:spTgt>
                                        </p:tgtEl>
                                        <p:attrNameLst>
                                          <p:attrName>ppt_x</p:attrName>
                                        </p:attrNameLst>
                                      </p:cBhvr>
                                      <p:tavLst>
                                        <p:tav tm="0">
                                          <p:val>
                                            <p:strVal val="0-#ppt_w/2"/>
                                          </p:val>
                                        </p:tav>
                                        <p:tav tm="100000">
                                          <p:val>
                                            <p:strVal val="#ppt_x"/>
                                          </p:val>
                                        </p:tav>
                                      </p:tavLst>
                                    </p:anim>
                                    <p:anim calcmode="lin" valueType="num">
                                      <p:cBhvr additive="base">
                                        <p:cTn id="13" dur="1500" fill="hold"/>
                                        <p:tgtEl>
                                          <p:spTgt spid="1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5">
                                            <p:txEl>
                                              <p:pRg st="5" end="5"/>
                                            </p:txEl>
                                          </p:spTgt>
                                        </p:tgtEl>
                                        <p:attrNameLst>
                                          <p:attrName>style.visibility</p:attrName>
                                        </p:attrNameLst>
                                      </p:cBhvr>
                                      <p:to>
                                        <p:strVal val="visible"/>
                                      </p:to>
                                    </p:set>
                                    <p:anim calcmode="lin" valueType="num">
                                      <p:cBhvr additive="base">
                                        <p:cTn id="18" dur="500" fill="hold"/>
                                        <p:tgtEl>
                                          <p:spTgt spid="15">
                                            <p:txEl>
                                              <p:pRg st="5" end="5"/>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1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8DA18-35C6-CA10-2E36-AB56329F6FC3}"/>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8BA1CC3-0D84-8A96-FDC6-5D6795A23E06}"/>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7" name="Picture 6">
            <a:extLst>
              <a:ext uri="{FF2B5EF4-FFF2-40B4-BE49-F238E27FC236}">
                <a16:creationId xmlns:a16="http://schemas.microsoft.com/office/drawing/2014/main" id="{CB728F13-61A2-9BEA-51D8-03181759A14F}"/>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892E4151-3634-B239-0DD0-32C1D064C067}"/>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071BA84D-18EB-1461-FF13-038C3564AE8A}"/>
              </a:ext>
            </a:extLst>
          </p:cNvPr>
          <p:cNvSpPr>
            <a:spLocks noGrp="1"/>
          </p:cNvSpPr>
          <p:nvPr>
            <p:ph type="sldNum" sz="quarter" idx="12"/>
          </p:nvPr>
        </p:nvSpPr>
        <p:spPr>
          <a:xfrm>
            <a:off x="4717351" y="6420380"/>
            <a:ext cx="2743200" cy="365125"/>
          </a:xfrm>
        </p:spPr>
        <p:txBody>
          <a:bodyPr/>
          <a:lstStyle/>
          <a:p>
            <a:pPr algn="ctr"/>
            <a:fld id="{5C4485C8-A323-4441-8F16-B556F945FCE2}" type="slidenum">
              <a:rPr lang="en-GB" smtClean="0"/>
              <a:pPr algn="ctr"/>
              <a:t>6</a:t>
            </a:fld>
            <a:endParaRPr lang="en-GB" dirty="0"/>
          </a:p>
        </p:txBody>
      </p:sp>
      <p:sp>
        <p:nvSpPr>
          <p:cNvPr id="11" name="Titel 1">
            <a:extLst>
              <a:ext uri="{FF2B5EF4-FFF2-40B4-BE49-F238E27FC236}">
                <a16:creationId xmlns:a16="http://schemas.microsoft.com/office/drawing/2014/main" id="{440731E1-F411-B296-B04D-2747E2D3CE95}"/>
              </a:ext>
            </a:extLst>
          </p:cNvPr>
          <p:cNvSpPr txBox="1">
            <a:spLocks/>
          </p:cNvSpPr>
          <p:nvPr/>
        </p:nvSpPr>
        <p:spPr>
          <a:xfrm>
            <a:off x="1636381" y="241968"/>
            <a:ext cx="9362018"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marL="1162050" indent="-1162050"/>
            <a:r>
              <a:rPr lang="en-GB" b="1" cap="none" dirty="0">
                <a:solidFill>
                  <a:srgbClr val="C00000"/>
                </a:solidFill>
                <a:latin typeface="+mn-lt"/>
              </a:rPr>
              <a:t>Figure 1: </a:t>
            </a:r>
            <a:r>
              <a:rPr lang="en-GB" cap="none" dirty="0">
                <a:solidFill>
                  <a:srgbClr val="C00000"/>
                </a:solidFill>
                <a:latin typeface="+mn-lt"/>
              </a:rPr>
              <a:t>Experimental design: Origin labelling treatments (Panel A) and example of a discrete choice task (Panel B)</a:t>
            </a:r>
          </a:p>
        </p:txBody>
      </p:sp>
      <p:sp>
        <p:nvSpPr>
          <p:cNvPr id="3" name="Rectangle 1">
            <a:extLst>
              <a:ext uri="{FF2B5EF4-FFF2-40B4-BE49-F238E27FC236}">
                <a16:creationId xmlns:a16="http://schemas.microsoft.com/office/drawing/2014/main" id="{1863E274-2E7E-A945-F950-CD3F74AC154F}"/>
              </a:ext>
            </a:extLst>
          </p:cNvPr>
          <p:cNvSpPr>
            <a:spLocks noChangeArrowheads="1"/>
          </p:cNvSpPr>
          <p:nvPr/>
        </p:nvSpPr>
        <p:spPr bwMode="auto">
          <a:xfrm>
            <a:off x="3192463" y="696745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DE" altLang="en-DE" sz="1800" b="0" i="0" u="none" strike="noStrike" cap="none" normalizeH="0" baseline="0">
                <a:ln>
                  <a:noFill/>
                </a:ln>
                <a:solidFill>
                  <a:schemeClr val="tx1"/>
                </a:solidFill>
                <a:effectLst/>
                <a:latin typeface="Arial" panose="020B0604020202020204" pitchFamily="34" charset="0"/>
              </a:rPr>
            </a:br>
            <a:endParaRPr kumimoji="0" lang="en-DE" altLang="en-DE" sz="1800" b="0" i="0" u="none" strike="noStrike" cap="none" normalizeH="0" baseline="0">
              <a:ln>
                <a:noFill/>
              </a:ln>
              <a:solidFill>
                <a:schemeClr val="tx1"/>
              </a:solidFill>
              <a:effectLst/>
              <a:latin typeface="Arial" panose="020B0604020202020204" pitchFamily="34" charset="0"/>
            </a:endParaRPr>
          </a:p>
        </p:txBody>
      </p:sp>
      <p:pic>
        <p:nvPicPr>
          <p:cNvPr id="17" name="Picture 16">
            <a:extLst>
              <a:ext uri="{FF2B5EF4-FFF2-40B4-BE49-F238E27FC236}">
                <a16:creationId xmlns:a16="http://schemas.microsoft.com/office/drawing/2014/main" id="{43B0F8CF-7197-02B8-384E-C3902AC799FC}"/>
              </a:ext>
            </a:extLst>
          </p:cNvPr>
          <p:cNvPicPr>
            <a:picLocks noChangeAspect="1"/>
          </p:cNvPicPr>
          <p:nvPr/>
        </p:nvPicPr>
        <p:blipFill>
          <a:blip r:embed="rId5"/>
          <a:stretch>
            <a:fillRect/>
          </a:stretch>
        </p:blipFill>
        <p:spPr>
          <a:xfrm>
            <a:off x="1461128" y="928412"/>
            <a:ext cx="9712523" cy="5370192"/>
          </a:xfrm>
          <a:prstGeom prst="rect">
            <a:avLst/>
          </a:prstGeom>
        </p:spPr>
      </p:pic>
      <p:sp>
        <p:nvSpPr>
          <p:cNvPr id="19" name="Rectangle 18">
            <a:extLst>
              <a:ext uri="{FF2B5EF4-FFF2-40B4-BE49-F238E27FC236}">
                <a16:creationId xmlns:a16="http://schemas.microsoft.com/office/drawing/2014/main" id="{EF8D9286-A186-0E45-3EB8-504B920A014E}"/>
              </a:ext>
            </a:extLst>
          </p:cNvPr>
          <p:cNvSpPr/>
          <p:nvPr/>
        </p:nvSpPr>
        <p:spPr>
          <a:xfrm>
            <a:off x="2020186" y="1648047"/>
            <a:ext cx="1172277" cy="2551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538519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0FA045-8F88-4B9C-B49C-B966EE73F489}"/>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9CB6FA7A-E8E5-4977-A678-7C4AF9FCCD6B}"/>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678FD837-4224-4080-8348-7E04C63B7435}"/>
              </a:ext>
            </a:extLst>
          </p:cNvPr>
          <p:cNvSpPr>
            <a:spLocks noGrp="1"/>
          </p:cNvSpPr>
          <p:nvPr>
            <p:ph type="sldNum" sz="quarter" idx="12"/>
          </p:nvPr>
        </p:nvSpPr>
        <p:spPr>
          <a:xfrm>
            <a:off x="4717351" y="6420380"/>
            <a:ext cx="2743200" cy="365125"/>
          </a:xfrm>
        </p:spPr>
        <p:txBody>
          <a:bodyPr/>
          <a:lstStyle/>
          <a:p>
            <a:pPr algn="ctr"/>
            <a:fld id="{5C4485C8-A323-4441-8F16-B556F945FCE2}" type="slidenum">
              <a:rPr lang="en-GB" smtClean="0"/>
              <a:pPr algn="ctr"/>
              <a:t>7</a:t>
            </a:fld>
            <a:endParaRPr lang="en-GB" dirty="0"/>
          </a:p>
        </p:txBody>
      </p:sp>
      <p:sp>
        <p:nvSpPr>
          <p:cNvPr id="11" name="Titel 1">
            <a:extLst>
              <a:ext uri="{FF2B5EF4-FFF2-40B4-BE49-F238E27FC236}">
                <a16:creationId xmlns:a16="http://schemas.microsoft.com/office/drawing/2014/main" id="{B1BA9024-C138-40E8-9A4F-A69207958A96}"/>
              </a:ext>
            </a:extLst>
          </p:cNvPr>
          <p:cNvSpPr txBox="1">
            <a:spLocks/>
          </p:cNvSpPr>
          <p:nvPr/>
        </p:nvSpPr>
        <p:spPr>
          <a:xfrm>
            <a:off x="2856000" y="196589"/>
            <a:ext cx="648000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2800" b="1" dirty="0">
                <a:solidFill>
                  <a:srgbClr val="0070C0"/>
                </a:solidFill>
                <a:latin typeface="+mn-lt"/>
              </a:rPr>
              <a:t>Methodology – analytical approach</a:t>
            </a:r>
          </a:p>
        </p:txBody>
      </p:sp>
      <p:sp>
        <p:nvSpPr>
          <p:cNvPr id="10" name="TextBox 9">
            <a:extLst>
              <a:ext uri="{FF2B5EF4-FFF2-40B4-BE49-F238E27FC236}">
                <a16:creationId xmlns:a16="http://schemas.microsoft.com/office/drawing/2014/main" id="{F90E4AD3-36AC-4DA2-B5B1-AC4186A69FCA}"/>
              </a:ext>
            </a:extLst>
          </p:cNvPr>
          <p:cNvSpPr txBox="1"/>
          <p:nvPr/>
        </p:nvSpPr>
        <p:spPr>
          <a:xfrm>
            <a:off x="754949" y="970569"/>
            <a:ext cx="11113157" cy="181588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400" b="1" dirty="0"/>
              <a:t>RPL model for each experimental condition:</a:t>
            </a:r>
          </a:p>
          <a:p>
            <a:pPr marL="342900" indent="-342900">
              <a:buFont typeface="Wingdings" panose="05000000000000000000" pitchFamily="2" charset="2"/>
              <a:buChar char="§"/>
            </a:pPr>
            <a:r>
              <a:rPr lang="en-US" sz="2200" dirty="0"/>
              <a:t>250 Halton draws</a:t>
            </a:r>
          </a:p>
          <a:p>
            <a:pPr marL="342900" indent="-342900">
              <a:buFont typeface="Wingdings" panose="05000000000000000000" pitchFamily="2" charset="2"/>
              <a:buChar char="§"/>
            </a:pPr>
            <a:r>
              <a:rPr lang="en-US" sz="2200" dirty="0"/>
              <a:t>Organic and origin as random parameters with normal distribution</a:t>
            </a:r>
          </a:p>
          <a:p>
            <a:pPr marL="342900" indent="-342900">
              <a:buFont typeface="Wingdings" panose="05000000000000000000" pitchFamily="2" charset="2"/>
              <a:buChar char="§"/>
            </a:pPr>
            <a:r>
              <a:rPr lang="en-US" sz="2200" dirty="0"/>
              <a:t>Correlation between random parameters</a:t>
            </a:r>
          </a:p>
          <a:p>
            <a:pPr marL="342900" indent="-342900">
              <a:buFont typeface="Wingdings" panose="05000000000000000000" pitchFamily="2" charset="2"/>
              <a:buChar char="§"/>
            </a:pPr>
            <a:r>
              <a:rPr lang="en-US" sz="2200" dirty="0"/>
              <a:t>Price and opt-out as fixed parameters</a:t>
            </a:r>
          </a:p>
        </p:txBody>
      </p:sp>
      <p:sp>
        <p:nvSpPr>
          <p:cNvPr id="3" name="TextBox 2">
            <a:extLst>
              <a:ext uri="{FF2B5EF4-FFF2-40B4-BE49-F238E27FC236}">
                <a16:creationId xmlns:a16="http://schemas.microsoft.com/office/drawing/2014/main" id="{29070139-EB44-40AB-9324-E38DC9B33AC1}"/>
              </a:ext>
            </a:extLst>
          </p:cNvPr>
          <p:cNvSpPr txBox="1"/>
          <p:nvPr/>
        </p:nvSpPr>
        <p:spPr>
          <a:xfrm>
            <a:off x="0" y="1515041"/>
            <a:ext cx="762000" cy="830997"/>
          </a:xfrm>
          <a:prstGeom prst="rect">
            <a:avLst/>
          </a:prstGeom>
          <a:noFill/>
        </p:spPr>
        <p:txBody>
          <a:bodyPr wrap="square" rtlCol="0">
            <a:spAutoFit/>
          </a:bodyPr>
          <a:lstStyle/>
          <a:p>
            <a:pPr algn="ctr"/>
            <a:r>
              <a:rPr lang="en-US" sz="4800" dirty="0"/>
              <a:t>1</a:t>
            </a:r>
            <a:endParaRPr lang="en-GB" sz="4800" dirty="0"/>
          </a:p>
        </p:txBody>
      </p:sp>
      <p:sp>
        <p:nvSpPr>
          <p:cNvPr id="12" name="TextBox 11">
            <a:extLst>
              <a:ext uri="{FF2B5EF4-FFF2-40B4-BE49-F238E27FC236}">
                <a16:creationId xmlns:a16="http://schemas.microsoft.com/office/drawing/2014/main" id="{DECA91F1-1F9C-4387-9675-D2DA03230E32}"/>
              </a:ext>
            </a:extLst>
          </p:cNvPr>
          <p:cNvSpPr txBox="1"/>
          <p:nvPr/>
        </p:nvSpPr>
        <p:spPr>
          <a:xfrm>
            <a:off x="762000" y="3112199"/>
            <a:ext cx="11113157" cy="83099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400" b="1" dirty="0"/>
              <a:t>MWTP estimation and comparison using Poe test </a:t>
            </a:r>
            <a:r>
              <a:rPr lang="en-US" sz="2400" baseline="30000" dirty="0"/>
              <a:t>[14]</a:t>
            </a:r>
            <a:r>
              <a:rPr lang="en-US" sz="2400" b="1" dirty="0"/>
              <a:t>:</a:t>
            </a:r>
          </a:p>
          <a:p>
            <a:pPr marL="342900" indent="-342900">
              <a:buFont typeface="Wingdings" panose="05000000000000000000" pitchFamily="2" charset="2"/>
              <a:buChar char="§"/>
            </a:pPr>
            <a:r>
              <a:rPr lang="en-US" sz="2200" dirty="0"/>
              <a:t>Krinsky and Robb method with 10,000 replications and confidence level of 95%</a:t>
            </a:r>
          </a:p>
        </p:txBody>
      </p:sp>
      <p:sp>
        <p:nvSpPr>
          <p:cNvPr id="13" name="TextBox 12">
            <a:extLst>
              <a:ext uri="{FF2B5EF4-FFF2-40B4-BE49-F238E27FC236}">
                <a16:creationId xmlns:a16="http://schemas.microsoft.com/office/drawing/2014/main" id="{FB76A77C-AACE-4621-AEB1-97BACB570285}"/>
              </a:ext>
            </a:extLst>
          </p:cNvPr>
          <p:cNvSpPr txBox="1"/>
          <p:nvPr/>
        </p:nvSpPr>
        <p:spPr>
          <a:xfrm>
            <a:off x="0" y="3114834"/>
            <a:ext cx="762000" cy="830997"/>
          </a:xfrm>
          <a:prstGeom prst="rect">
            <a:avLst/>
          </a:prstGeom>
          <a:noFill/>
        </p:spPr>
        <p:txBody>
          <a:bodyPr wrap="square" rtlCol="0">
            <a:spAutoFit/>
          </a:bodyPr>
          <a:lstStyle/>
          <a:p>
            <a:pPr algn="ctr"/>
            <a:r>
              <a:rPr lang="en-US" sz="4800" dirty="0"/>
              <a:t>2</a:t>
            </a:r>
            <a:endParaRPr lang="en-GB" sz="4800" dirty="0"/>
          </a:p>
        </p:txBody>
      </p:sp>
      <p:sp>
        <p:nvSpPr>
          <p:cNvPr id="5" name="Arrow: Down 4">
            <a:extLst>
              <a:ext uri="{FF2B5EF4-FFF2-40B4-BE49-F238E27FC236}">
                <a16:creationId xmlns:a16="http://schemas.microsoft.com/office/drawing/2014/main" id="{01F686B1-64FF-46FA-8D08-DE07EB178099}"/>
              </a:ext>
            </a:extLst>
          </p:cNvPr>
          <p:cNvSpPr/>
          <p:nvPr/>
        </p:nvSpPr>
        <p:spPr>
          <a:xfrm>
            <a:off x="5957887" y="2786451"/>
            <a:ext cx="276225" cy="314838"/>
          </a:xfrm>
          <a:prstGeom prst="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9" name="TextBox 18">
            <a:extLst>
              <a:ext uri="{FF2B5EF4-FFF2-40B4-BE49-F238E27FC236}">
                <a16:creationId xmlns:a16="http://schemas.microsoft.com/office/drawing/2014/main" id="{608F6E6D-86F5-8BDC-FE60-ED0C268E987D}"/>
              </a:ext>
            </a:extLst>
          </p:cNvPr>
          <p:cNvSpPr txBox="1"/>
          <p:nvPr/>
        </p:nvSpPr>
        <p:spPr>
          <a:xfrm>
            <a:off x="754949" y="4267978"/>
            <a:ext cx="11113157" cy="181588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400" b="1" dirty="0"/>
              <a:t>Conditional demand curve simulation </a:t>
            </a:r>
            <a:r>
              <a:rPr lang="en-US" sz="2400" baseline="30000" dirty="0"/>
              <a:t>[15]</a:t>
            </a:r>
            <a:r>
              <a:rPr lang="en-US" sz="2400" b="1" dirty="0"/>
              <a:t>:</a:t>
            </a:r>
          </a:p>
          <a:p>
            <a:pPr marL="342900" indent="-342900">
              <a:buFont typeface="Wingdings" panose="05000000000000000000" pitchFamily="2" charset="2"/>
              <a:buChar char="§"/>
            </a:pPr>
            <a:r>
              <a:rPr lang="en-GB" sz="2200" dirty="0"/>
              <a:t>Based on RPL models estimates (coefficients, </a:t>
            </a:r>
            <a:r>
              <a:rPr lang="en-GB" sz="2200" dirty="0" err="1"/>
              <a:t>st.</a:t>
            </a:r>
            <a:r>
              <a:rPr lang="en-GB" sz="2200" dirty="0"/>
              <a:t> dev., correlations)</a:t>
            </a:r>
          </a:p>
          <a:p>
            <a:pPr marL="342900" indent="-342900">
              <a:buFont typeface="Wingdings" panose="05000000000000000000" pitchFamily="2" charset="2"/>
              <a:buChar char="§"/>
            </a:pPr>
            <a:r>
              <a:rPr lang="en-GB" sz="2200" dirty="0"/>
              <a:t>Monte Carlo simulation (25,000 draws) of predicted choice shares at varying focal prices</a:t>
            </a:r>
          </a:p>
          <a:p>
            <a:pPr marL="342900" indent="-342900">
              <a:buFont typeface="Wingdings" panose="05000000000000000000" pitchFamily="2" charset="2"/>
              <a:buChar char="§"/>
            </a:pPr>
            <a:r>
              <a:rPr lang="en-GB" sz="2200" dirty="0"/>
              <a:t>Own-price demand curves derived as predicted market share at different own price levels assuming price of other alternatives fixed at RSD 129.99</a:t>
            </a:r>
          </a:p>
        </p:txBody>
      </p:sp>
      <p:sp>
        <p:nvSpPr>
          <p:cNvPr id="20" name="TextBox 19">
            <a:extLst>
              <a:ext uri="{FF2B5EF4-FFF2-40B4-BE49-F238E27FC236}">
                <a16:creationId xmlns:a16="http://schemas.microsoft.com/office/drawing/2014/main" id="{BAE12EC6-3BF6-51B8-A41B-5B1BE94839A1}"/>
              </a:ext>
            </a:extLst>
          </p:cNvPr>
          <p:cNvSpPr txBox="1"/>
          <p:nvPr/>
        </p:nvSpPr>
        <p:spPr>
          <a:xfrm>
            <a:off x="103767" y="4929697"/>
            <a:ext cx="762000" cy="830997"/>
          </a:xfrm>
          <a:prstGeom prst="rect">
            <a:avLst/>
          </a:prstGeom>
          <a:noFill/>
        </p:spPr>
        <p:txBody>
          <a:bodyPr wrap="square" rtlCol="0">
            <a:spAutoFit/>
          </a:bodyPr>
          <a:lstStyle/>
          <a:p>
            <a:pPr algn="ctr"/>
            <a:r>
              <a:rPr lang="en-US" sz="4800" dirty="0"/>
              <a:t>3</a:t>
            </a:r>
            <a:endParaRPr lang="en-GB" sz="4800" dirty="0"/>
          </a:p>
        </p:txBody>
      </p:sp>
      <p:cxnSp>
        <p:nvCxnSpPr>
          <p:cNvPr id="21" name="Straight Connector 20">
            <a:extLst>
              <a:ext uri="{FF2B5EF4-FFF2-40B4-BE49-F238E27FC236}">
                <a16:creationId xmlns:a16="http://schemas.microsoft.com/office/drawing/2014/main" id="{04FE5B45-4B93-E930-1092-920CC9259973}"/>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sp>
        <p:nvSpPr>
          <p:cNvPr id="22" name="Arrow: Down 21">
            <a:extLst>
              <a:ext uri="{FF2B5EF4-FFF2-40B4-BE49-F238E27FC236}">
                <a16:creationId xmlns:a16="http://schemas.microsoft.com/office/drawing/2014/main" id="{22C7EA0D-B1DC-A2D7-61BB-CC8246536B50}"/>
              </a:ext>
            </a:extLst>
          </p:cNvPr>
          <p:cNvSpPr/>
          <p:nvPr/>
        </p:nvSpPr>
        <p:spPr>
          <a:xfrm>
            <a:off x="5950838" y="3944582"/>
            <a:ext cx="276225" cy="314838"/>
          </a:xfrm>
          <a:prstGeom prst="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79907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2" presetClass="entr" presetSubtype="1"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0-#ppt_h/2"/>
                                          </p:val>
                                        </p:tav>
                                        <p:tav tm="100000">
                                          <p:val>
                                            <p:strVal val="#ppt_y"/>
                                          </p:val>
                                        </p:tav>
                                      </p:tavLst>
                                    </p:anim>
                                  </p:childTnLst>
                                </p:cTn>
                              </p:par>
                            </p:childTnLst>
                          </p:cTn>
                        </p:par>
                        <p:par>
                          <p:cTn id="30" fill="hold">
                            <p:stCondLst>
                              <p:cond delay="1000"/>
                            </p:stCondLst>
                            <p:childTnLst>
                              <p:par>
                                <p:cTn id="31" presetID="2" presetClass="entr" presetSubtype="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5" grpId="0" animBg="1"/>
      <p:bldP spid="19" grpId="0" animBg="1"/>
      <p:bldP spid="20" grpId="0"/>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6032E-3DF7-FB17-171D-DC0FD0066F1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1D306E0-B498-0AE8-626C-F1C4D5CC63AF}"/>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DFAAEF88-A205-41B7-6639-EFA093172DBD}"/>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F1C2CAFA-34F0-4087-5DF2-4B554CE57456}"/>
              </a:ext>
            </a:extLst>
          </p:cNvPr>
          <p:cNvSpPr>
            <a:spLocks noGrp="1"/>
          </p:cNvSpPr>
          <p:nvPr>
            <p:ph type="sldNum" sz="quarter" idx="12"/>
          </p:nvPr>
        </p:nvSpPr>
        <p:spPr>
          <a:xfrm>
            <a:off x="4717351" y="6420380"/>
            <a:ext cx="2743200" cy="365125"/>
          </a:xfrm>
        </p:spPr>
        <p:txBody>
          <a:bodyPr/>
          <a:lstStyle/>
          <a:p>
            <a:pPr algn="ctr"/>
            <a:fld id="{5C4485C8-A323-4441-8F16-B556F945FCE2}" type="slidenum">
              <a:rPr lang="en-GB" smtClean="0"/>
              <a:pPr algn="ctr"/>
              <a:t>8</a:t>
            </a:fld>
            <a:endParaRPr lang="en-GB" dirty="0"/>
          </a:p>
        </p:txBody>
      </p:sp>
      <p:sp>
        <p:nvSpPr>
          <p:cNvPr id="11" name="Titel 1">
            <a:extLst>
              <a:ext uri="{FF2B5EF4-FFF2-40B4-BE49-F238E27FC236}">
                <a16:creationId xmlns:a16="http://schemas.microsoft.com/office/drawing/2014/main" id="{4073ACDF-CF65-8305-383E-A2EC4FDACF8E}"/>
              </a:ext>
            </a:extLst>
          </p:cNvPr>
          <p:cNvSpPr txBox="1">
            <a:spLocks/>
          </p:cNvSpPr>
          <p:nvPr/>
        </p:nvSpPr>
        <p:spPr>
          <a:xfrm>
            <a:off x="269240" y="189989"/>
            <a:ext cx="1165352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2800" b="1" dirty="0">
                <a:solidFill>
                  <a:srgbClr val="0070C0"/>
                </a:solidFill>
                <a:latin typeface="+mn-lt"/>
              </a:rPr>
              <a:t>Results: WTP under different milk origin labelling systems</a:t>
            </a:r>
          </a:p>
        </p:txBody>
      </p:sp>
      <p:grpSp>
        <p:nvGrpSpPr>
          <p:cNvPr id="30" name="Group 29">
            <a:extLst>
              <a:ext uri="{FF2B5EF4-FFF2-40B4-BE49-F238E27FC236}">
                <a16:creationId xmlns:a16="http://schemas.microsoft.com/office/drawing/2014/main" id="{F80995E4-7268-39CD-29CA-BD616BEBA1C9}"/>
              </a:ext>
            </a:extLst>
          </p:cNvPr>
          <p:cNvGrpSpPr/>
          <p:nvPr/>
        </p:nvGrpSpPr>
        <p:grpSpPr>
          <a:xfrm>
            <a:off x="486902" y="754400"/>
            <a:ext cx="11239962" cy="5532705"/>
            <a:chOff x="364209" y="740610"/>
            <a:chExt cx="11239962" cy="5532705"/>
          </a:xfrm>
        </p:grpSpPr>
        <p:grpSp>
          <p:nvGrpSpPr>
            <p:cNvPr id="22" name="Group 21">
              <a:extLst>
                <a:ext uri="{FF2B5EF4-FFF2-40B4-BE49-F238E27FC236}">
                  <a16:creationId xmlns:a16="http://schemas.microsoft.com/office/drawing/2014/main" id="{DBA389AC-6844-254C-ECB1-90895F755C95}"/>
                </a:ext>
              </a:extLst>
            </p:cNvPr>
            <p:cNvGrpSpPr/>
            <p:nvPr/>
          </p:nvGrpSpPr>
          <p:grpSpPr>
            <a:xfrm>
              <a:off x="10633516" y="3143318"/>
              <a:ext cx="850900" cy="1295400"/>
              <a:chOff x="10992048" y="2768369"/>
              <a:chExt cx="850900" cy="1295400"/>
            </a:xfrm>
          </p:grpSpPr>
          <p:pic>
            <p:nvPicPr>
              <p:cNvPr id="10" name="Picture 9">
                <a:extLst>
                  <a:ext uri="{FF2B5EF4-FFF2-40B4-BE49-F238E27FC236}">
                    <a16:creationId xmlns:a16="http://schemas.microsoft.com/office/drawing/2014/main" id="{11B53AB9-8C84-0FB7-8FC8-14162D9CD058}"/>
                  </a:ext>
                </a:extLst>
              </p:cNvPr>
              <p:cNvPicPr>
                <a:picLocks noChangeAspect="1"/>
              </p:cNvPicPr>
              <p:nvPr/>
            </p:nvPicPr>
            <p:blipFill>
              <a:blip r:embed="rId5"/>
              <a:srcRect l="79397" t="47558" r="14836" b="42654"/>
              <a:stretch>
                <a:fillRect/>
              </a:stretch>
            </p:blipFill>
            <p:spPr>
              <a:xfrm>
                <a:off x="10992048" y="2768369"/>
                <a:ext cx="703065" cy="533400"/>
              </a:xfrm>
              <a:prstGeom prst="rect">
                <a:avLst/>
              </a:prstGeom>
            </p:spPr>
          </p:pic>
          <p:pic>
            <p:nvPicPr>
              <p:cNvPr id="19" name="Picture 18">
                <a:extLst>
                  <a:ext uri="{FF2B5EF4-FFF2-40B4-BE49-F238E27FC236}">
                    <a16:creationId xmlns:a16="http://schemas.microsoft.com/office/drawing/2014/main" id="{D1E58B5B-52C3-C57D-31F7-686CDC84F4BB}"/>
                  </a:ext>
                </a:extLst>
              </p:cNvPr>
              <p:cNvPicPr>
                <a:picLocks noChangeAspect="1"/>
              </p:cNvPicPr>
              <p:nvPr/>
            </p:nvPicPr>
            <p:blipFill>
              <a:blip r:embed="rId5"/>
              <a:srcRect l="85281" t="47558" r="8052" b="42654"/>
              <a:stretch>
                <a:fillRect/>
              </a:stretch>
            </p:blipFill>
            <p:spPr>
              <a:xfrm>
                <a:off x="10998398" y="3149369"/>
                <a:ext cx="812800" cy="533400"/>
              </a:xfrm>
              <a:prstGeom prst="rect">
                <a:avLst/>
              </a:prstGeom>
            </p:spPr>
          </p:pic>
          <p:pic>
            <p:nvPicPr>
              <p:cNvPr id="20" name="Picture 19">
                <a:extLst>
                  <a:ext uri="{FF2B5EF4-FFF2-40B4-BE49-F238E27FC236}">
                    <a16:creationId xmlns:a16="http://schemas.microsoft.com/office/drawing/2014/main" id="{AC35A790-DC6B-FC38-10C2-9378EC191CD1}"/>
                  </a:ext>
                </a:extLst>
              </p:cNvPr>
              <p:cNvPicPr>
                <a:picLocks noChangeAspect="1"/>
              </p:cNvPicPr>
              <p:nvPr/>
            </p:nvPicPr>
            <p:blipFill>
              <a:blip r:embed="rId5"/>
              <a:srcRect l="91948" t="47558" r="1126" b="42654"/>
              <a:stretch>
                <a:fillRect/>
              </a:stretch>
            </p:blipFill>
            <p:spPr>
              <a:xfrm>
                <a:off x="10998398" y="3530369"/>
                <a:ext cx="844550" cy="533400"/>
              </a:xfrm>
              <a:prstGeom prst="rect">
                <a:avLst/>
              </a:prstGeom>
            </p:spPr>
          </p:pic>
        </p:grpSp>
        <p:sp>
          <p:nvSpPr>
            <p:cNvPr id="25" name="TextBox 24">
              <a:extLst>
                <a:ext uri="{FF2B5EF4-FFF2-40B4-BE49-F238E27FC236}">
                  <a16:creationId xmlns:a16="http://schemas.microsoft.com/office/drawing/2014/main" id="{1E3B22E3-4A42-3053-1299-2EA6DA0462B7}"/>
                </a:ext>
              </a:extLst>
            </p:cNvPr>
            <p:cNvSpPr txBox="1"/>
            <p:nvPr/>
          </p:nvSpPr>
          <p:spPr>
            <a:xfrm>
              <a:off x="364209" y="740610"/>
              <a:ext cx="11239962" cy="646331"/>
            </a:xfrm>
            <a:prstGeom prst="rect">
              <a:avLst/>
            </a:prstGeom>
            <a:solidFill>
              <a:schemeClr val="accent3">
                <a:alpha val="50000"/>
              </a:schemeClr>
            </a:solidFill>
            <a:ln>
              <a:solidFill>
                <a:srgbClr val="D2D2D2"/>
              </a:solidFill>
            </a:ln>
          </p:spPr>
          <p:style>
            <a:lnRef idx="0">
              <a:scrgbClr r="0" g="0" b="0"/>
            </a:lnRef>
            <a:fillRef idx="0">
              <a:scrgbClr r="0" g="0" b="0"/>
            </a:fillRef>
            <a:effectRef idx="0">
              <a:scrgbClr r="0" g="0" b="0"/>
            </a:effectRef>
            <a:fontRef idx="minor">
              <a:schemeClr val="lt1"/>
            </a:fontRef>
          </p:style>
          <p:txBody>
            <a:bodyPr wrap="square">
              <a:spAutoFit/>
            </a:bodyPr>
            <a:lstStyle/>
            <a:p>
              <a:r>
                <a:rPr lang="en-GB" b="1" dirty="0">
                  <a:solidFill>
                    <a:srgbClr val="0070C0"/>
                  </a:solidFill>
                </a:rPr>
                <a:t>Figure 2: </a:t>
              </a:r>
              <a:r>
                <a:rPr lang="en-GB" dirty="0">
                  <a:solidFill>
                    <a:srgbClr val="0070C0"/>
                  </a:solidFill>
                </a:rPr>
                <a:t>Distributions of mean willingness-to-pay (MWTP) estimates across groups and pairwise comparisons using Poe test.</a:t>
              </a:r>
              <a:endParaRPr lang="en-DE" dirty="0">
                <a:solidFill>
                  <a:srgbClr val="0070C0"/>
                </a:solidFill>
              </a:endParaRPr>
            </a:p>
          </p:txBody>
        </p:sp>
        <p:sp>
          <p:nvSpPr>
            <p:cNvPr id="26" name="Rectangle 25">
              <a:extLst>
                <a:ext uri="{FF2B5EF4-FFF2-40B4-BE49-F238E27FC236}">
                  <a16:creationId xmlns:a16="http://schemas.microsoft.com/office/drawing/2014/main" id="{87D0EFE7-F946-83CE-8632-35074DC5A23F}"/>
                </a:ext>
              </a:extLst>
            </p:cNvPr>
            <p:cNvSpPr/>
            <p:nvPr/>
          </p:nvSpPr>
          <p:spPr>
            <a:xfrm>
              <a:off x="364209" y="1376008"/>
              <a:ext cx="11239962" cy="4897307"/>
            </a:xfrm>
            <a:prstGeom prst="rect">
              <a:avLst/>
            </a:prstGeom>
            <a:noFill/>
            <a:ln>
              <a:solidFill>
                <a:srgbClr val="D2D2D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grpSp>
      <p:cxnSp>
        <p:nvCxnSpPr>
          <p:cNvPr id="4" name="Straight Connector 3">
            <a:extLst>
              <a:ext uri="{FF2B5EF4-FFF2-40B4-BE49-F238E27FC236}">
                <a16:creationId xmlns:a16="http://schemas.microsoft.com/office/drawing/2014/main" id="{5B900D41-0A82-FB5F-E624-1C6352F8D6B5}"/>
              </a:ext>
            </a:extLst>
          </p:cNvPr>
          <p:cNvCxnSpPr>
            <a:cxnSpLocks/>
          </p:cNvCxnSpPr>
          <p:nvPr/>
        </p:nvCxnSpPr>
        <p:spPr>
          <a:xfrm>
            <a:off x="280123"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31" name="Picture 30">
            <a:extLst>
              <a:ext uri="{FF2B5EF4-FFF2-40B4-BE49-F238E27FC236}">
                <a16:creationId xmlns:a16="http://schemas.microsoft.com/office/drawing/2014/main" id="{249BF070-2CB0-8635-3988-673C57C25399}"/>
              </a:ext>
            </a:extLst>
          </p:cNvPr>
          <p:cNvPicPr>
            <a:picLocks noChangeAspect="1"/>
          </p:cNvPicPr>
          <p:nvPr/>
        </p:nvPicPr>
        <p:blipFill>
          <a:blip r:embed="rId6"/>
          <a:srcRect r="16875"/>
          <a:stretch>
            <a:fillRect/>
          </a:stretch>
        </p:blipFill>
        <p:spPr>
          <a:xfrm>
            <a:off x="528093" y="1546408"/>
            <a:ext cx="10152811" cy="4526936"/>
          </a:xfrm>
          <a:prstGeom prst="rect">
            <a:avLst/>
          </a:prstGeom>
        </p:spPr>
      </p:pic>
    </p:spTree>
    <p:extLst>
      <p:ext uri="{BB962C8B-B14F-4D97-AF65-F5344CB8AC3E}">
        <p14:creationId xmlns:p14="http://schemas.microsoft.com/office/powerpoint/2010/main" val="2706013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0FA045-8F88-4B9C-B49C-B966EE73F489}"/>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9CB6FA7A-E8E5-4977-A678-7C4AF9FCCD6B}"/>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678FD837-4224-4080-8348-7E04C63B7435}"/>
              </a:ext>
            </a:extLst>
          </p:cNvPr>
          <p:cNvSpPr>
            <a:spLocks noGrp="1"/>
          </p:cNvSpPr>
          <p:nvPr>
            <p:ph type="sldNum" sz="quarter" idx="12"/>
          </p:nvPr>
        </p:nvSpPr>
        <p:spPr>
          <a:xfrm>
            <a:off x="4717351" y="6420380"/>
            <a:ext cx="2743200" cy="365125"/>
          </a:xfrm>
        </p:spPr>
        <p:txBody>
          <a:bodyPr/>
          <a:lstStyle/>
          <a:p>
            <a:pPr algn="ctr"/>
            <a:fld id="{5C4485C8-A323-4441-8F16-B556F945FCE2}" type="slidenum">
              <a:rPr lang="en-GB" smtClean="0"/>
              <a:pPr algn="ctr"/>
              <a:t>9</a:t>
            </a:fld>
            <a:endParaRPr lang="en-GB" dirty="0"/>
          </a:p>
        </p:txBody>
      </p:sp>
      <p:sp>
        <p:nvSpPr>
          <p:cNvPr id="11" name="Titel 1">
            <a:extLst>
              <a:ext uri="{FF2B5EF4-FFF2-40B4-BE49-F238E27FC236}">
                <a16:creationId xmlns:a16="http://schemas.microsoft.com/office/drawing/2014/main" id="{B1BA9024-C138-40E8-9A4F-A69207958A96}"/>
              </a:ext>
            </a:extLst>
          </p:cNvPr>
          <p:cNvSpPr txBox="1">
            <a:spLocks/>
          </p:cNvSpPr>
          <p:nvPr/>
        </p:nvSpPr>
        <p:spPr>
          <a:xfrm>
            <a:off x="269240" y="189989"/>
            <a:ext cx="1165352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2800" b="1" dirty="0">
                <a:solidFill>
                  <a:srgbClr val="0070C0"/>
                </a:solidFill>
                <a:latin typeface="+mn-lt"/>
              </a:rPr>
              <a:t>Results: Hypotheses testing results and conditional demand curves</a:t>
            </a:r>
          </a:p>
        </p:txBody>
      </p:sp>
      <p:sp>
        <p:nvSpPr>
          <p:cNvPr id="22" name="TextBox 21">
            <a:extLst>
              <a:ext uri="{FF2B5EF4-FFF2-40B4-BE49-F238E27FC236}">
                <a16:creationId xmlns:a16="http://schemas.microsoft.com/office/drawing/2014/main" id="{3F7F92C0-34C7-F4B4-2386-A18E543FE519}"/>
              </a:ext>
            </a:extLst>
          </p:cNvPr>
          <p:cNvSpPr txBox="1"/>
          <p:nvPr/>
        </p:nvSpPr>
        <p:spPr>
          <a:xfrm>
            <a:off x="6200599" y="1955119"/>
            <a:ext cx="5709176" cy="1477328"/>
          </a:xfrm>
          <a:prstGeom prst="rect">
            <a:avLst/>
          </a:prstGeom>
          <a:noFill/>
        </p:spPr>
        <p:txBody>
          <a:bodyPr wrap="square">
            <a:spAutoFit/>
          </a:bodyPr>
          <a:lstStyle/>
          <a:p>
            <a:r>
              <a:rPr lang="en-GB" b="1" i="1" dirty="0"/>
              <a:t>H1a:</a:t>
            </a:r>
            <a:r>
              <a:rPr lang="en-GB" b="1" dirty="0"/>
              <a:t> </a:t>
            </a:r>
            <a:r>
              <a:rPr lang="en-GB" sz="2400" b="1" dirty="0">
                <a:solidFill>
                  <a:srgbClr val="00B050"/>
                </a:solidFill>
              </a:rPr>
              <a:t>↗</a:t>
            </a:r>
            <a:r>
              <a:rPr lang="en-GB" dirty="0"/>
              <a:t> WTP for milk sourced and processed domestically</a:t>
            </a:r>
          </a:p>
          <a:p>
            <a:r>
              <a:rPr lang="en-GB" b="1" i="1" dirty="0"/>
              <a:t>H1b: </a:t>
            </a:r>
            <a:r>
              <a:rPr lang="en-GB" sz="2400" b="1" dirty="0">
                <a:solidFill>
                  <a:srgbClr val="FF0000"/>
                </a:solidFill>
              </a:rPr>
              <a:t>↘</a:t>
            </a:r>
            <a:r>
              <a:rPr lang="en-GB" dirty="0"/>
              <a:t> on WTP for milk sourced abroad and processed domestically</a:t>
            </a:r>
          </a:p>
          <a:p>
            <a:r>
              <a:rPr lang="en-GB" b="1" i="1" dirty="0"/>
              <a:t>H1c: </a:t>
            </a:r>
            <a:r>
              <a:rPr lang="en-GB" sz="2400" b="1" dirty="0">
                <a:solidFill>
                  <a:schemeClr val="bg1">
                    <a:lumMod val="65000"/>
                  </a:schemeClr>
                </a:solidFill>
              </a:rPr>
              <a:t>↔</a:t>
            </a:r>
            <a:r>
              <a:rPr lang="en-GB" dirty="0"/>
              <a:t> effect on WTP for imported milk</a:t>
            </a:r>
          </a:p>
        </p:txBody>
      </p:sp>
      <p:sp>
        <p:nvSpPr>
          <p:cNvPr id="23" name="TextBox 22">
            <a:extLst>
              <a:ext uri="{FF2B5EF4-FFF2-40B4-BE49-F238E27FC236}">
                <a16:creationId xmlns:a16="http://schemas.microsoft.com/office/drawing/2014/main" id="{534BECC0-381D-BF2D-C529-8BDF968894AA}"/>
              </a:ext>
            </a:extLst>
          </p:cNvPr>
          <p:cNvSpPr txBox="1"/>
          <p:nvPr/>
        </p:nvSpPr>
        <p:spPr>
          <a:xfrm>
            <a:off x="6200599" y="4540838"/>
            <a:ext cx="5827362" cy="1477328"/>
          </a:xfrm>
          <a:prstGeom prst="rect">
            <a:avLst/>
          </a:prstGeom>
          <a:noFill/>
        </p:spPr>
        <p:txBody>
          <a:bodyPr wrap="square">
            <a:spAutoFit/>
          </a:bodyPr>
          <a:lstStyle/>
          <a:p>
            <a:r>
              <a:rPr lang="en-GB" b="1" i="1" dirty="0"/>
              <a:t>H2a:</a:t>
            </a:r>
            <a:r>
              <a:rPr lang="en-GB" sz="2400" b="1" dirty="0"/>
              <a:t> </a:t>
            </a:r>
            <a:r>
              <a:rPr lang="en-GB" sz="2400" b="1" dirty="0">
                <a:solidFill>
                  <a:srgbClr val="00B050"/>
                </a:solidFill>
              </a:rPr>
              <a:t>↗ </a:t>
            </a:r>
            <a:r>
              <a:rPr lang="en-GB" dirty="0"/>
              <a:t>WTP for milk sourced and processed domestically</a:t>
            </a:r>
          </a:p>
          <a:p>
            <a:r>
              <a:rPr lang="en-GB" b="1" i="1" dirty="0"/>
              <a:t>H2b:</a:t>
            </a:r>
            <a:r>
              <a:rPr lang="en-GB" b="1" dirty="0"/>
              <a:t> </a:t>
            </a:r>
            <a:r>
              <a:rPr lang="en-GB" sz="2400" b="1" dirty="0">
                <a:solidFill>
                  <a:srgbClr val="FF0000"/>
                </a:solidFill>
              </a:rPr>
              <a:t>↘</a:t>
            </a:r>
            <a:r>
              <a:rPr lang="en-GB" b="1" dirty="0">
                <a:solidFill>
                  <a:srgbClr val="FF0000"/>
                </a:solidFill>
              </a:rPr>
              <a:t> </a:t>
            </a:r>
            <a:r>
              <a:rPr lang="en-GB" dirty="0"/>
              <a:t>WTP for milk sourced abroad and processed domestically</a:t>
            </a:r>
          </a:p>
          <a:p>
            <a:r>
              <a:rPr lang="en-GB" b="1" i="1" dirty="0"/>
              <a:t>H2c:</a:t>
            </a:r>
            <a:r>
              <a:rPr lang="en-GB" dirty="0"/>
              <a:t> </a:t>
            </a:r>
            <a:r>
              <a:rPr lang="en-GB" sz="2400" b="1" dirty="0">
                <a:solidFill>
                  <a:srgbClr val="FF0000"/>
                </a:solidFill>
              </a:rPr>
              <a:t>↘</a:t>
            </a:r>
            <a:r>
              <a:rPr lang="en-GB" b="1" dirty="0">
                <a:solidFill>
                  <a:srgbClr val="FF0000"/>
                </a:solidFill>
              </a:rPr>
              <a:t> </a:t>
            </a:r>
            <a:r>
              <a:rPr lang="en-GB" dirty="0"/>
              <a:t>WTP for imported milk</a:t>
            </a:r>
            <a:endParaRPr lang="en-DE" dirty="0"/>
          </a:p>
        </p:txBody>
      </p:sp>
      <p:cxnSp>
        <p:nvCxnSpPr>
          <p:cNvPr id="24" name="Straight Connector 23">
            <a:extLst>
              <a:ext uri="{FF2B5EF4-FFF2-40B4-BE49-F238E27FC236}">
                <a16:creationId xmlns:a16="http://schemas.microsoft.com/office/drawing/2014/main" id="{4245810E-0D51-8D6B-860D-0E1DDB46AEB2}"/>
              </a:ext>
            </a:extLst>
          </p:cNvPr>
          <p:cNvCxnSpPr>
            <a:cxnSpLocks/>
          </p:cNvCxnSpPr>
          <p:nvPr/>
        </p:nvCxnSpPr>
        <p:spPr>
          <a:xfrm flipH="1" flipV="1">
            <a:off x="5736859" y="913765"/>
            <a:ext cx="32604" cy="5324656"/>
          </a:xfrm>
          <a:prstGeom prst="line">
            <a:avLst/>
          </a:prstGeom>
        </p:spPr>
        <p:style>
          <a:lnRef idx="1">
            <a:schemeClr val="accent3"/>
          </a:lnRef>
          <a:fillRef idx="0">
            <a:schemeClr val="accent3"/>
          </a:fillRef>
          <a:effectRef idx="0">
            <a:schemeClr val="accent3"/>
          </a:effectRef>
          <a:fontRef idx="minor">
            <a:schemeClr val="tx1"/>
          </a:fontRef>
        </p:style>
      </p:cxnSp>
      <p:sp>
        <p:nvSpPr>
          <p:cNvPr id="25" name="TextBox 24">
            <a:extLst>
              <a:ext uri="{FF2B5EF4-FFF2-40B4-BE49-F238E27FC236}">
                <a16:creationId xmlns:a16="http://schemas.microsoft.com/office/drawing/2014/main" id="{5CDBBACF-F207-13AD-AE24-E8CF18919648}"/>
              </a:ext>
            </a:extLst>
          </p:cNvPr>
          <p:cNvSpPr txBox="1"/>
          <p:nvPr/>
        </p:nvSpPr>
        <p:spPr>
          <a:xfrm>
            <a:off x="6178349" y="1493454"/>
            <a:ext cx="5619134" cy="461665"/>
          </a:xfrm>
          <a:prstGeom prst="rect">
            <a:avLst/>
          </a:prstGeom>
          <a:noFill/>
        </p:spPr>
        <p:txBody>
          <a:bodyPr wrap="square">
            <a:spAutoFit/>
          </a:bodyPr>
          <a:lstStyle/>
          <a:p>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nMCOOL</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lang="en-DE" dirty="0"/>
          </a:p>
        </p:txBody>
      </p:sp>
      <p:sp>
        <p:nvSpPr>
          <p:cNvPr id="26" name="TextBox 25">
            <a:extLst>
              <a:ext uri="{FF2B5EF4-FFF2-40B4-BE49-F238E27FC236}">
                <a16:creationId xmlns:a16="http://schemas.microsoft.com/office/drawing/2014/main" id="{3AA0ECAB-26AA-9A55-7E7D-088AC2EDE514}"/>
              </a:ext>
            </a:extLst>
          </p:cNvPr>
          <p:cNvSpPr txBox="1"/>
          <p:nvPr/>
        </p:nvSpPr>
        <p:spPr>
          <a:xfrm>
            <a:off x="6178349" y="4090092"/>
            <a:ext cx="5656084" cy="461665"/>
          </a:xfrm>
          <a:prstGeom prst="rect">
            <a:avLst/>
          </a:prstGeom>
          <a:noFill/>
        </p:spPr>
        <p:txBody>
          <a:bodyPr wrap="square">
            <a:spAutoFit/>
          </a:bodyPr>
          <a:lstStyle/>
          <a:p>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gMCOOL</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lang="en-DE" dirty="0"/>
          </a:p>
        </p:txBody>
      </p:sp>
      <p:sp>
        <p:nvSpPr>
          <p:cNvPr id="27" name="TextBox 26">
            <a:extLst>
              <a:ext uri="{FF2B5EF4-FFF2-40B4-BE49-F238E27FC236}">
                <a16:creationId xmlns:a16="http://schemas.microsoft.com/office/drawing/2014/main" id="{BDD719DA-0B3D-7D9C-DAA7-281DAB755075}"/>
              </a:ext>
            </a:extLst>
          </p:cNvPr>
          <p:cNvSpPr txBox="1"/>
          <p:nvPr/>
        </p:nvSpPr>
        <p:spPr>
          <a:xfrm>
            <a:off x="5841409" y="866855"/>
            <a:ext cx="5993024" cy="461665"/>
          </a:xfrm>
          <a:prstGeom prst="rect">
            <a:avLst/>
          </a:prstGeom>
          <a:noFill/>
        </p:spPr>
        <p:txBody>
          <a:bodyPr wrap="square">
            <a:spAutoFit/>
          </a:bodyPr>
          <a:lstStyle/>
          <a:p>
            <a:pPr algn="ct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Hypotheses</a:t>
            </a:r>
            <a:endParaRPr lang="en-DE" dirty="0"/>
          </a:p>
        </p:txBody>
      </p:sp>
      <p:pic>
        <p:nvPicPr>
          <p:cNvPr id="28" name="Picture 27">
            <a:extLst>
              <a:ext uri="{FF2B5EF4-FFF2-40B4-BE49-F238E27FC236}">
                <a16:creationId xmlns:a16="http://schemas.microsoft.com/office/drawing/2014/main" id="{0FAF0AC2-F4EF-3AED-74E6-D8069F57D243}"/>
              </a:ext>
            </a:extLst>
          </p:cNvPr>
          <p:cNvPicPr>
            <a:picLocks noChangeAspect="1"/>
          </p:cNvPicPr>
          <p:nvPr/>
        </p:nvPicPr>
        <p:blipFill>
          <a:blip r:embed="rId5"/>
          <a:srcRect l="8854" t="16086" r="55558" b="27966"/>
          <a:stretch>
            <a:fillRect/>
          </a:stretch>
        </p:blipFill>
        <p:spPr>
          <a:xfrm>
            <a:off x="5861408" y="2045874"/>
            <a:ext cx="308992" cy="324000"/>
          </a:xfrm>
          <a:prstGeom prst="rect">
            <a:avLst/>
          </a:prstGeom>
        </p:spPr>
      </p:pic>
      <p:pic>
        <p:nvPicPr>
          <p:cNvPr id="29" name="Picture 28">
            <a:extLst>
              <a:ext uri="{FF2B5EF4-FFF2-40B4-BE49-F238E27FC236}">
                <a16:creationId xmlns:a16="http://schemas.microsoft.com/office/drawing/2014/main" id="{4302FA5E-F6BA-5A47-C5BB-6FAF4D4589C0}"/>
              </a:ext>
            </a:extLst>
          </p:cNvPr>
          <p:cNvPicPr>
            <a:picLocks noChangeAspect="1"/>
          </p:cNvPicPr>
          <p:nvPr/>
        </p:nvPicPr>
        <p:blipFill>
          <a:blip r:embed="rId6"/>
          <a:srcRect l="54440" t="16086" r="9466" b="27966"/>
          <a:stretch>
            <a:fillRect/>
          </a:stretch>
        </p:blipFill>
        <p:spPr>
          <a:xfrm>
            <a:off x="5861408" y="2411178"/>
            <a:ext cx="313383" cy="324000"/>
          </a:xfrm>
          <a:prstGeom prst="rect">
            <a:avLst/>
          </a:prstGeom>
        </p:spPr>
      </p:pic>
      <p:pic>
        <p:nvPicPr>
          <p:cNvPr id="30" name="Picture 29">
            <a:extLst>
              <a:ext uri="{FF2B5EF4-FFF2-40B4-BE49-F238E27FC236}">
                <a16:creationId xmlns:a16="http://schemas.microsoft.com/office/drawing/2014/main" id="{3A086D82-B69B-DE64-A6FD-5FE2F16AC977}"/>
              </a:ext>
            </a:extLst>
          </p:cNvPr>
          <p:cNvPicPr>
            <a:picLocks noChangeAspect="1"/>
          </p:cNvPicPr>
          <p:nvPr/>
        </p:nvPicPr>
        <p:blipFill>
          <a:blip r:embed="rId5"/>
          <a:srcRect l="8854" t="16086" r="55558" b="27966"/>
          <a:stretch>
            <a:fillRect/>
          </a:stretch>
        </p:blipFill>
        <p:spPr>
          <a:xfrm>
            <a:off x="5861408" y="3054783"/>
            <a:ext cx="308992" cy="324000"/>
          </a:xfrm>
          <a:prstGeom prst="rect">
            <a:avLst/>
          </a:prstGeom>
        </p:spPr>
      </p:pic>
      <p:pic>
        <p:nvPicPr>
          <p:cNvPr id="31" name="Picture 30">
            <a:extLst>
              <a:ext uri="{FF2B5EF4-FFF2-40B4-BE49-F238E27FC236}">
                <a16:creationId xmlns:a16="http://schemas.microsoft.com/office/drawing/2014/main" id="{01F27755-B506-B539-8A78-4E0EE6E98F5D}"/>
              </a:ext>
            </a:extLst>
          </p:cNvPr>
          <p:cNvPicPr>
            <a:picLocks noChangeAspect="1"/>
          </p:cNvPicPr>
          <p:nvPr/>
        </p:nvPicPr>
        <p:blipFill>
          <a:blip r:embed="rId5"/>
          <a:srcRect l="8854" t="16086" r="55558" b="27966"/>
          <a:stretch>
            <a:fillRect/>
          </a:stretch>
        </p:blipFill>
        <p:spPr>
          <a:xfrm>
            <a:off x="5869357" y="4639558"/>
            <a:ext cx="308992" cy="324000"/>
          </a:xfrm>
          <a:prstGeom prst="rect">
            <a:avLst/>
          </a:prstGeom>
        </p:spPr>
      </p:pic>
      <p:pic>
        <p:nvPicPr>
          <p:cNvPr id="32" name="Picture 31">
            <a:extLst>
              <a:ext uri="{FF2B5EF4-FFF2-40B4-BE49-F238E27FC236}">
                <a16:creationId xmlns:a16="http://schemas.microsoft.com/office/drawing/2014/main" id="{501E3070-E49C-B3DE-35ED-5D2C3F5ABEF8}"/>
              </a:ext>
            </a:extLst>
          </p:cNvPr>
          <p:cNvPicPr>
            <a:picLocks noChangeAspect="1"/>
          </p:cNvPicPr>
          <p:nvPr/>
        </p:nvPicPr>
        <p:blipFill>
          <a:blip r:embed="rId6"/>
          <a:srcRect l="54440" t="16086" r="9466" b="27966"/>
          <a:stretch>
            <a:fillRect/>
          </a:stretch>
        </p:blipFill>
        <p:spPr>
          <a:xfrm>
            <a:off x="5869357" y="5004862"/>
            <a:ext cx="313383" cy="324000"/>
          </a:xfrm>
          <a:prstGeom prst="rect">
            <a:avLst/>
          </a:prstGeom>
        </p:spPr>
      </p:pic>
      <p:pic>
        <p:nvPicPr>
          <p:cNvPr id="33" name="Picture 32">
            <a:extLst>
              <a:ext uri="{FF2B5EF4-FFF2-40B4-BE49-F238E27FC236}">
                <a16:creationId xmlns:a16="http://schemas.microsoft.com/office/drawing/2014/main" id="{72DB3B7B-A85C-E41A-158B-27FC5B489FEF}"/>
              </a:ext>
            </a:extLst>
          </p:cNvPr>
          <p:cNvPicPr>
            <a:picLocks noChangeAspect="1"/>
          </p:cNvPicPr>
          <p:nvPr/>
        </p:nvPicPr>
        <p:blipFill>
          <a:blip r:embed="rId5"/>
          <a:srcRect l="8854" t="16086" r="55558" b="27966"/>
          <a:stretch>
            <a:fillRect/>
          </a:stretch>
        </p:blipFill>
        <p:spPr>
          <a:xfrm>
            <a:off x="5869357" y="5648467"/>
            <a:ext cx="308992" cy="324000"/>
          </a:xfrm>
          <a:prstGeom prst="rect">
            <a:avLst/>
          </a:prstGeom>
        </p:spPr>
      </p:pic>
      <p:cxnSp>
        <p:nvCxnSpPr>
          <p:cNvPr id="4" name="Straight Connector 3">
            <a:extLst>
              <a:ext uri="{FF2B5EF4-FFF2-40B4-BE49-F238E27FC236}">
                <a16:creationId xmlns:a16="http://schemas.microsoft.com/office/drawing/2014/main" id="{98D87071-8723-41FA-9744-A8384EC7B7AA}"/>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grpSp>
        <p:nvGrpSpPr>
          <p:cNvPr id="45" name="Group 44">
            <a:extLst>
              <a:ext uri="{FF2B5EF4-FFF2-40B4-BE49-F238E27FC236}">
                <a16:creationId xmlns:a16="http://schemas.microsoft.com/office/drawing/2014/main" id="{C0FC4EC3-7A38-EC5B-77ED-E82AD3A95BF8}"/>
              </a:ext>
            </a:extLst>
          </p:cNvPr>
          <p:cNvGrpSpPr/>
          <p:nvPr/>
        </p:nvGrpSpPr>
        <p:grpSpPr>
          <a:xfrm>
            <a:off x="331537" y="866854"/>
            <a:ext cx="5473899" cy="5353647"/>
            <a:chOff x="331537" y="866854"/>
            <a:chExt cx="5473899" cy="5353647"/>
          </a:xfrm>
        </p:grpSpPr>
        <p:sp>
          <p:nvSpPr>
            <p:cNvPr id="36" name="TextBox 35">
              <a:extLst>
                <a:ext uri="{FF2B5EF4-FFF2-40B4-BE49-F238E27FC236}">
                  <a16:creationId xmlns:a16="http://schemas.microsoft.com/office/drawing/2014/main" id="{8773E47F-E556-71A5-3095-4DCEA248EDC9}"/>
                </a:ext>
              </a:extLst>
            </p:cNvPr>
            <p:cNvSpPr txBox="1"/>
            <p:nvPr/>
          </p:nvSpPr>
          <p:spPr>
            <a:xfrm>
              <a:off x="331537" y="866854"/>
              <a:ext cx="5473899" cy="461665"/>
            </a:xfrm>
            <a:prstGeom prst="rect">
              <a:avLst/>
            </a:prstGeom>
            <a:noFill/>
          </p:spPr>
          <p:txBody>
            <a:bodyPr wrap="square">
              <a:spAutoFit/>
            </a:bodyPr>
            <a:lstStyle/>
            <a:p>
              <a:pPr algn="ct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Figure 3: </a:t>
              </a:r>
              <a:r>
                <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rPr>
                <a:t>Conditional demand curves</a:t>
              </a:r>
              <a:endParaRPr lang="en-DE" dirty="0"/>
            </a:p>
          </p:txBody>
        </p:sp>
        <p:pic>
          <p:nvPicPr>
            <p:cNvPr id="42" name="Picture 41">
              <a:extLst>
                <a:ext uri="{FF2B5EF4-FFF2-40B4-BE49-F238E27FC236}">
                  <a16:creationId xmlns:a16="http://schemas.microsoft.com/office/drawing/2014/main" id="{29F87C5F-AD20-4B10-61C0-ACB057E4D345}"/>
                </a:ext>
              </a:extLst>
            </p:cNvPr>
            <p:cNvPicPr>
              <a:picLocks noChangeAspect="1"/>
            </p:cNvPicPr>
            <p:nvPr/>
          </p:nvPicPr>
          <p:blipFill>
            <a:blip r:embed="rId7"/>
            <a:srcRect t="13024"/>
            <a:stretch>
              <a:fillRect/>
            </a:stretch>
          </p:blipFill>
          <p:spPr>
            <a:xfrm>
              <a:off x="524609" y="1330164"/>
              <a:ext cx="5140304" cy="4665860"/>
            </a:xfrm>
            <a:prstGeom prst="rect">
              <a:avLst/>
            </a:prstGeom>
          </p:spPr>
        </p:pic>
        <p:pic>
          <p:nvPicPr>
            <p:cNvPr id="44" name="Picture 43">
              <a:extLst>
                <a:ext uri="{FF2B5EF4-FFF2-40B4-BE49-F238E27FC236}">
                  <a16:creationId xmlns:a16="http://schemas.microsoft.com/office/drawing/2014/main" id="{5EE8BFF1-F5E4-36DC-0325-301F14D0426E}"/>
                </a:ext>
              </a:extLst>
            </p:cNvPr>
            <p:cNvPicPr>
              <a:picLocks noChangeAspect="1"/>
            </p:cNvPicPr>
            <p:nvPr/>
          </p:nvPicPr>
          <p:blipFill>
            <a:blip r:embed="rId7"/>
            <a:srcRect t="6766" b="90542"/>
            <a:stretch>
              <a:fillRect/>
            </a:stretch>
          </p:blipFill>
          <p:spPr>
            <a:xfrm>
              <a:off x="410953" y="6076095"/>
              <a:ext cx="5140304" cy="144406"/>
            </a:xfrm>
            <a:prstGeom prst="rect">
              <a:avLst/>
            </a:prstGeom>
          </p:spPr>
        </p:pic>
      </p:grpSp>
    </p:spTree>
    <p:extLst>
      <p:ext uri="{BB962C8B-B14F-4D97-AF65-F5344CB8AC3E}">
        <p14:creationId xmlns:p14="http://schemas.microsoft.com/office/powerpoint/2010/main" val="254064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par>
                                <p:cTn id="19" presetID="10"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par>
                                <p:cTn id="22" presetID="10"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8D87071-8723-41FA-9744-A8384EC7B7AA}"/>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7" name="Picture 6">
            <a:extLst>
              <a:ext uri="{FF2B5EF4-FFF2-40B4-BE49-F238E27FC236}">
                <a16:creationId xmlns:a16="http://schemas.microsoft.com/office/drawing/2014/main" id="{500FA045-8F88-4B9C-B49C-B966EE73F489}"/>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9CB6FA7A-E8E5-4977-A678-7C4AF9FCCD6B}"/>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678FD837-4224-4080-8348-7E04C63B7435}"/>
              </a:ext>
            </a:extLst>
          </p:cNvPr>
          <p:cNvSpPr>
            <a:spLocks noGrp="1"/>
          </p:cNvSpPr>
          <p:nvPr>
            <p:ph type="sldNum" sz="quarter" idx="12"/>
          </p:nvPr>
        </p:nvSpPr>
        <p:spPr>
          <a:xfrm>
            <a:off x="4717351" y="6420380"/>
            <a:ext cx="2743200" cy="365125"/>
          </a:xfrm>
        </p:spPr>
        <p:txBody>
          <a:bodyPr/>
          <a:lstStyle/>
          <a:p>
            <a:pPr algn="ctr"/>
            <a:fld id="{5C4485C8-A323-4441-8F16-B556F945FCE2}" type="slidenum">
              <a:rPr lang="en-GB" smtClean="0"/>
              <a:pPr algn="ctr"/>
              <a:t>10</a:t>
            </a:fld>
            <a:endParaRPr lang="en-GB" dirty="0"/>
          </a:p>
        </p:txBody>
      </p:sp>
      <p:sp>
        <p:nvSpPr>
          <p:cNvPr id="11" name="Titel 1">
            <a:extLst>
              <a:ext uri="{FF2B5EF4-FFF2-40B4-BE49-F238E27FC236}">
                <a16:creationId xmlns:a16="http://schemas.microsoft.com/office/drawing/2014/main" id="{B1BA9024-C138-40E8-9A4F-A69207958A96}"/>
              </a:ext>
            </a:extLst>
          </p:cNvPr>
          <p:cNvSpPr txBox="1">
            <a:spLocks/>
          </p:cNvSpPr>
          <p:nvPr/>
        </p:nvSpPr>
        <p:spPr>
          <a:xfrm>
            <a:off x="2856000" y="241968"/>
            <a:ext cx="648000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2800" b="1" dirty="0">
                <a:solidFill>
                  <a:srgbClr val="0070C0"/>
                </a:solidFill>
                <a:latin typeface="+mn-lt"/>
              </a:rPr>
              <a:t>Discussion</a:t>
            </a:r>
          </a:p>
        </p:txBody>
      </p:sp>
      <p:sp>
        <p:nvSpPr>
          <p:cNvPr id="10" name="Rectangle 9">
            <a:extLst>
              <a:ext uri="{FF2B5EF4-FFF2-40B4-BE49-F238E27FC236}">
                <a16:creationId xmlns:a16="http://schemas.microsoft.com/office/drawing/2014/main" id="{148ADA59-4773-4650-9FDB-1B1D8EDAFBEC}"/>
              </a:ext>
            </a:extLst>
          </p:cNvPr>
          <p:cNvSpPr/>
          <p:nvPr/>
        </p:nvSpPr>
        <p:spPr>
          <a:xfrm>
            <a:off x="269239" y="1259018"/>
            <a:ext cx="11653521" cy="4708981"/>
          </a:xfrm>
          <a:prstGeom prst="rect">
            <a:avLst/>
          </a:prstGeom>
        </p:spPr>
        <p:txBody>
          <a:bodyPr wrap="square">
            <a:spAutoFit/>
          </a:bodyPr>
          <a:lstStyle/>
          <a:p>
            <a:pPr marL="342900" indent="-342900" algn="just">
              <a:spcAft>
                <a:spcPts val="600"/>
              </a:spcAft>
              <a:buFont typeface="Wingdings" panose="05000000000000000000" pitchFamily="2" charset="2"/>
              <a:buChar char="§"/>
            </a:pPr>
            <a:r>
              <a:rPr lang="en-US" sz="2400" dirty="0"/>
              <a:t>Consumer already (status quo group) show stronger MWTP for domestic milk</a:t>
            </a:r>
          </a:p>
          <a:p>
            <a:pPr marL="800100" indent="-457200" algn="just">
              <a:spcAft>
                <a:spcPts val="1200"/>
              </a:spcAft>
              <a:buFont typeface="Wingdings" panose="05000000000000000000" pitchFamily="2" charset="2"/>
              <a:buChar char="Ø"/>
            </a:pPr>
            <a:r>
              <a:rPr lang="en-US" sz="2400" b="1" dirty="0">
                <a:solidFill>
                  <a:srgbClr val="00B050"/>
                </a:solidFill>
              </a:rPr>
              <a:t>In accordance with the COO literature </a:t>
            </a:r>
            <a:r>
              <a:rPr lang="en-US" sz="2400" b="1" baseline="30000" dirty="0">
                <a:solidFill>
                  <a:srgbClr val="00B050"/>
                </a:solidFill>
              </a:rPr>
              <a:t>[12,13]</a:t>
            </a:r>
            <a:endParaRPr lang="en-US" sz="2400" b="1" dirty="0">
              <a:solidFill>
                <a:srgbClr val="00B050"/>
              </a:solidFill>
            </a:endParaRPr>
          </a:p>
          <a:p>
            <a:pPr marL="342900" indent="-342900" algn="just">
              <a:spcAft>
                <a:spcPts val="600"/>
              </a:spcAft>
              <a:buFont typeface="Wingdings" panose="05000000000000000000" pitchFamily="2" charset="2"/>
              <a:buChar char="§"/>
            </a:pPr>
            <a:r>
              <a:rPr lang="en-US" sz="2400" dirty="0" err="1"/>
              <a:t>nMCOOL</a:t>
            </a:r>
            <a:r>
              <a:rPr lang="en-US" sz="2400" dirty="0"/>
              <a:t> and </a:t>
            </a:r>
            <a:r>
              <a:rPr lang="en-US" sz="2400" dirty="0" err="1"/>
              <a:t>gMCOOL</a:t>
            </a:r>
            <a:r>
              <a:rPr lang="en-US" sz="2400" dirty="0"/>
              <a:t> increase MWTP for domestically produced and sourced milk</a:t>
            </a:r>
          </a:p>
          <a:p>
            <a:pPr marL="812800" indent="-469900" algn="just">
              <a:spcAft>
                <a:spcPts val="1200"/>
              </a:spcAft>
              <a:buFont typeface="Wingdings" panose="05000000000000000000" pitchFamily="2" charset="2"/>
              <a:buChar char="Ø"/>
            </a:pPr>
            <a:r>
              <a:rPr lang="en-US" sz="2400" b="1" dirty="0">
                <a:solidFill>
                  <a:srgbClr val="0070C0"/>
                </a:solidFill>
              </a:rPr>
              <a:t>A potential advantage for domestic sourcing</a:t>
            </a:r>
            <a:r>
              <a:rPr lang="en-GB" sz="2400" b="1" dirty="0">
                <a:solidFill>
                  <a:srgbClr val="0070C0"/>
                </a:solidFill>
              </a:rPr>
              <a:t>/producing</a:t>
            </a:r>
            <a:endParaRPr lang="en-US" sz="2400" b="1" dirty="0">
              <a:solidFill>
                <a:srgbClr val="0070C0"/>
              </a:solidFill>
            </a:endParaRPr>
          </a:p>
          <a:p>
            <a:pPr marL="342900" indent="-342900" algn="just">
              <a:spcAft>
                <a:spcPts val="600"/>
              </a:spcAft>
              <a:buFont typeface="Wingdings" panose="05000000000000000000" pitchFamily="2" charset="2"/>
              <a:buChar char="§"/>
            </a:pPr>
            <a:r>
              <a:rPr lang="en-US" sz="2400" dirty="0"/>
              <a:t>No sig. dif. in MWTP for “mixed” origin (Bosnian milk processed in Serbia), but: </a:t>
            </a:r>
          </a:p>
          <a:p>
            <a:pPr marL="800100" indent="-457200" algn="just">
              <a:spcAft>
                <a:spcPts val="1200"/>
              </a:spcAft>
              <a:buFont typeface="Wingdings" panose="05000000000000000000" pitchFamily="2" charset="2"/>
              <a:buChar char="Ø"/>
            </a:pPr>
            <a:r>
              <a:rPr lang="en-US" sz="2400" b="1" dirty="0">
                <a:solidFill>
                  <a:srgbClr val="C00000"/>
                </a:solidFill>
              </a:rPr>
              <a:t>Domestic sourcing attracts higher WTP premium → demand curves show drop in market share for “mixed” origin</a:t>
            </a:r>
          </a:p>
          <a:p>
            <a:pPr marL="800100" indent="-457200" algn="just">
              <a:spcAft>
                <a:spcPts val="1200"/>
              </a:spcAft>
              <a:buFont typeface="Wingdings" panose="05000000000000000000" pitchFamily="2" charset="2"/>
              <a:buChar char="Ø"/>
            </a:pPr>
            <a:r>
              <a:rPr lang="en-US" sz="2400" b="1" dirty="0">
                <a:solidFill>
                  <a:srgbClr val="C00000"/>
                </a:solidFill>
              </a:rPr>
              <a:t>Not an extensive coverage of potential combinations </a:t>
            </a:r>
          </a:p>
          <a:p>
            <a:pPr marL="342900" indent="-342900" algn="just">
              <a:spcAft>
                <a:spcPts val="600"/>
              </a:spcAft>
              <a:buFont typeface="Wingdings" panose="05000000000000000000" pitchFamily="2" charset="2"/>
              <a:buChar char="§"/>
            </a:pPr>
            <a:r>
              <a:rPr lang="en-US" sz="2400" dirty="0"/>
              <a:t>Significant drop in MWTP under </a:t>
            </a:r>
            <a:r>
              <a:rPr lang="en-US" sz="2400" dirty="0" err="1"/>
              <a:t>gMCOOL</a:t>
            </a:r>
            <a:r>
              <a:rPr lang="en-US" sz="2400" dirty="0"/>
              <a:t> condition for imported milks (HR and PL)</a:t>
            </a:r>
          </a:p>
          <a:p>
            <a:pPr marL="812800" indent="-449263" algn="just">
              <a:spcAft>
                <a:spcPts val="600"/>
              </a:spcAft>
              <a:buFont typeface="Wingdings" panose="05000000000000000000" pitchFamily="2" charset="2"/>
              <a:buChar char="Ø"/>
            </a:pPr>
            <a:r>
              <a:rPr lang="en-GB" sz="2400" b="1" dirty="0">
                <a:solidFill>
                  <a:srgbClr val="0070C0"/>
                </a:solidFill>
              </a:rPr>
              <a:t>Origin info more accessible → easier for consumers to discriminate</a:t>
            </a:r>
            <a:endParaRPr lang="en-US" sz="2400" b="1" dirty="0">
              <a:solidFill>
                <a:srgbClr val="0070C0"/>
              </a:solidFill>
            </a:endParaRPr>
          </a:p>
        </p:txBody>
      </p:sp>
      <p:sp>
        <p:nvSpPr>
          <p:cNvPr id="2" name="Rectangle 1">
            <a:extLst>
              <a:ext uri="{FF2B5EF4-FFF2-40B4-BE49-F238E27FC236}">
                <a16:creationId xmlns:a16="http://schemas.microsoft.com/office/drawing/2014/main" id="{148ADA59-4773-4650-9FDB-1B1D8EDAFBEC}"/>
              </a:ext>
            </a:extLst>
          </p:cNvPr>
          <p:cNvSpPr/>
          <p:nvPr/>
        </p:nvSpPr>
        <p:spPr>
          <a:xfrm>
            <a:off x="276289" y="7487034"/>
            <a:ext cx="11653521" cy="461665"/>
          </a:xfrm>
          <a:prstGeom prst="rect">
            <a:avLst/>
          </a:prstGeom>
        </p:spPr>
        <p:txBody>
          <a:bodyPr wrap="square">
            <a:spAutoFit/>
          </a:bodyPr>
          <a:lstStyle/>
          <a:p>
            <a:pPr marL="342900" indent="-342900" algn="just">
              <a:spcAft>
                <a:spcPts val="600"/>
              </a:spcAft>
              <a:buFont typeface="Wingdings" panose="05000000000000000000" pitchFamily="2" charset="2"/>
              <a:buChar char="§"/>
            </a:pPr>
            <a:endParaRPr lang="en-US" sz="2400" dirty="0"/>
          </a:p>
        </p:txBody>
      </p:sp>
    </p:spTree>
    <p:extLst>
      <p:ext uri="{BB962C8B-B14F-4D97-AF65-F5344CB8AC3E}">
        <p14:creationId xmlns:p14="http://schemas.microsoft.com/office/powerpoint/2010/main" val="180370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 calcmode="lin" valueType="num">
                                      <p:cBhvr additive="base">
                                        <p:cTn id="7" dur="500" fill="hold"/>
                                        <p:tgtEl>
                                          <p:spTgt spid="10">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
                                            <p:txEl>
                                              <p:pRg st="2" end="2"/>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anim calcmode="lin" valueType="num">
                                      <p:cBhvr additive="base">
                                        <p:cTn id="11" dur="500" fill="hold"/>
                                        <p:tgtEl>
                                          <p:spTgt spid="10">
                                            <p:txEl>
                                              <p:pRg st="3" end="3"/>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 calcmode="lin" valueType="num">
                                      <p:cBhvr additive="base">
                                        <p:cTn id="17" dur="500" fill="hold"/>
                                        <p:tgtEl>
                                          <p:spTgt spid="10">
                                            <p:txEl>
                                              <p:pRg st="4" end="4"/>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anim calcmode="lin" valueType="num">
                                      <p:cBhvr additive="base">
                                        <p:cTn id="23" dur="500" fill="hold"/>
                                        <p:tgtEl>
                                          <p:spTgt spid="10">
                                            <p:txEl>
                                              <p:pRg st="5" end="5"/>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0">
                                            <p:txEl>
                                              <p:pRg st="6" end="6"/>
                                            </p:txEl>
                                          </p:spTgt>
                                        </p:tgtEl>
                                        <p:attrNameLst>
                                          <p:attrName>style.visibility</p:attrName>
                                        </p:attrNameLst>
                                      </p:cBhvr>
                                      <p:to>
                                        <p:strVal val="visible"/>
                                      </p:to>
                                    </p:set>
                                    <p:anim calcmode="lin" valueType="num">
                                      <p:cBhvr additive="base">
                                        <p:cTn id="29" dur="500" fill="hold"/>
                                        <p:tgtEl>
                                          <p:spTgt spid="10">
                                            <p:txEl>
                                              <p:pRg st="6" end="6"/>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0">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anim calcmode="lin" valueType="num">
                                      <p:cBhvr additive="base">
                                        <p:cTn id="35" dur="500" fill="hold"/>
                                        <p:tgtEl>
                                          <p:spTgt spid="10">
                                            <p:txEl>
                                              <p:pRg st="7" end="7"/>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0">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0">
                                            <p:txEl>
                                              <p:pRg st="8" end="8"/>
                                            </p:txEl>
                                          </p:spTgt>
                                        </p:tgtEl>
                                        <p:attrNameLst>
                                          <p:attrName>style.visibility</p:attrName>
                                        </p:attrNameLst>
                                      </p:cBhvr>
                                      <p:to>
                                        <p:strVal val="visible"/>
                                      </p:to>
                                    </p:set>
                                    <p:anim calcmode="lin" valueType="num">
                                      <p:cBhvr additive="base">
                                        <p:cTn id="41" dur="500" fill="hold"/>
                                        <p:tgtEl>
                                          <p:spTgt spid="10">
                                            <p:txEl>
                                              <p:pRg st="8" end="8"/>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0">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8D87071-8723-41FA-9744-A8384EC7B7AA}"/>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7" name="Picture 6">
            <a:extLst>
              <a:ext uri="{FF2B5EF4-FFF2-40B4-BE49-F238E27FC236}">
                <a16:creationId xmlns:a16="http://schemas.microsoft.com/office/drawing/2014/main" id="{500FA045-8F88-4B9C-B49C-B966EE73F489}"/>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9CB6FA7A-E8E5-4977-A678-7C4AF9FCCD6B}"/>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678FD837-4224-4080-8348-7E04C63B7435}"/>
              </a:ext>
            </a:extLst>
          </p:cNvPr>
          <p:cNvSpPr>
            <a:spLocks noGrp="1"/>
          </p:cNvSpPr>
          <p:nvPr>
            <p:ph type="sldNum" sz="quarter" idx="12"/>
          </p:nvPr>
        </p:nvSpPr>
        <p:spPr>
          <a:xfrm>
            <a:off x="4717351" y="6420380"/>
            <a:ext cx="2743200" cy="365125"/>
          </a:xfrm>
        </p:spPr>
        <p:txBody>
          <a:bodyPr/>
          <a:lstStyle/>
          <a:p>
            <a:pPr algn="ctr"/>
            <a:fld id="{5C4485C8-A323-4441-8F16-B556F945FCE2}" type="slidenum">
              <a:rPr lang="en-GB" smtClean="0"/>
              <a:pPr algn="ctr"/>
              <a:t>11</a:t>
            </a:fld>
            <a:endParaRPr lang="en-GB" dirty="0"/>
          </a:p>
        </p:txBody>
      </p:sp>
      <p:sp>
        <p:nvSpPr>
          <p:cNvPr id="11" name="Titel 1">
            <a:extLst>
              <a:ext uri="{FF2B5EF4-FFF2-40B4-BE49-F238E27FC236}">
                <a16:creationId xmlns:a16="http://schemas.microsoft.com/office/drawing/2014/main" id="{B1BA9024-C138-40E8-9A4F-A69207958A96}"/>
              </a:ext>
            </a:extLst>
          </p:cNvPr>
          <p:cNvSpPr txBox="1">
            <a:spLocks/>
          </p:cNvSpPr>
          <p:nvPr/>
        </p:nvSpPr>
        <p:spPr>
          <a:xfrm>
            <a:off x="2856000" y="241968"/>
            <a:ext cx="648000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2800" b="1" dirty="0">
                <a:solidFill>
                  <a:srgbClr val="0070C0"/>
                </a:solidFill>
                <a:latin typeface="+mn-lt"/>
              </a:rPr>
              <a:t>conclusions</a:t>
            </a:r>
          </a:p>
        </p:txBody>
      </p:sp>
      <p:sp>
        <p:nvSpPr>
          <p:cNvPr id="3" name="Rectangle 2">
            <a:extLst>
              <a:ext uri="{FF2B5EF4-FFF2-40B4-BE49-F238E27FC236}">
                <a16:creationId xmlns:a16="http://schemas.microsoft.com/office/drawing/2014/main" id="{8D06D6EB-36C5-4848-8452-882A59E09C2E}"/>
              </a:ext>
            </a:extLst>
          </p:cNvPr>
          <p:cNvSpPr/>
          <p:nvPr/>
        </p:nvSpPr>
        <p:spPr>
          <a:xfrm>
            <a:off x="359283" y="4376074"/>
            <a:ext cx="11379198" cy="769441"/>
          </a:xfrm>
          <a:prstGeom prst="rect">
            <a:avLst/>
          </a:prstGeom>
          <a:solidFill>
            <a:schemeClr val="bg2"/>
          </a:solidFill>
          <a:ln>
            <a:noFill/>
          </a:ln>
        </p:spPr>
        <p:style>
          <a:lnRef idx="1">
            <a:schemeClr val="accent4"/>
          </a:lnRef>
          <a:fillRef idx="2">
            <a:schemeClr val="accent4"/>
          </a:fillRef>
          <a:effectRef idx="1">
            <a:schemeClr val="accent4"/>
          </a:effectRef>
          <a:fontRef idx="minor">
            <a:schemeClr val="dk1"/>
          </a:fontRef>
        </p:style>
        <p:txBody>
          <a:bodyPr wrap="square">
            <a:spAutoFit/>
          </a:bodyPr>
          <a:lstStyle/>
          <a:p>
            <a:pPr marL="350838" algn="ctr">
              <a:spcAft>
                <a:spcPts val="600"/>
              </a:spcAft>
            </a:pPr>
            <a:r>
              <a:rPr lang="en-US" sz="2200" i="1" dirty="0">
                <a:solidFill>
                  <a:schemeClr val="accent1"/>
                </a:solidFill>
              </a:rPr>
              <a:t>“A</a:t>
            </a:r>
            <a:r>
              <a:rPr lang="en-GB" sz="2200" i="1" dirty="0" err="1">
                <a:solidFill>
                  <a:schemeClr val="accent1"/>
                </a:solidFill>
              </a:rPr>
              <a:t>ssessment</a:t>
            </a:r>
            <a:r>
              <a:rPr lang="en-GB" sz="2200" i="1" dirty="0">
                <a:solidFill>
                  <a:schemeClr val="accent1"/>
                </a:solidFill>
              </a:rPr>
              <a:t> for EU-wide </a:t>
            </a:r>
            <a:r>
              <a:rPr lang="en-GB" sz="2200" b="1" i="1" u="sng" dirty="0">
                <a:solidFill>
                  <a:schemeClr val="accent1"/>
                </a:solidFill>
              </a:rPr>
              <a:t>meat</a:t>
            </a:r>
            <a:r>
              <a:rPr lang="en-GB" sz="2200" i="1" dirty="0">
                <a:solidFill>
                  <a:schemeClr val="accent1"/>
                </a:solidFill>
              </a:rPr>
              <a:t> MCOOL shows “marginal effects on </a:t>
            </a:r>
            <a:r>
              <a:rPr lang="en-US" sz="2200" i="1" dirty="0">
                <a:solidFill>
                  <a:schemeClr val="accent1"/>
                </a:solidFill>
              </a:rPr>
              <a:t>market and trade dynamics, with the cost of adaptation absorbed in the supply chain and not transferred to consumers” </a:t>
            </a:r>
            <a:r>
              <a:rPr lang="en-US" sz="2200" i="1" baseline="30000" dirty="0">
                <a:solidFill>
                  <a:schemeClr val="accent1"/>
                </a:solidFill>
              </a:rPr>
              <a:t>[16]</a:t>
            </a:r>
            <a:endParaRPr lang="en-US" sz="2200" i="1" dirty="0">
              <a:solidFill>
                <a:schemeClr val="accent1"/>
              </a:solidFill>
            </a:endParaRPr>
          </a:p>
        </p:txBody>
      </p:sp>
      <p:cxnSp>
        <p:nvCxnSpPr>
          <p:cNvPr id="2" name="Straight Connector 1">
            <a:extLst>
              <a:ext uri="{FF2B5EF4-FFF2-40B4-BE49-F238E27FC236}">
                <a16:creationId xmlns:a16="http://schemas.microsoft.com/office/drawing/2014/main" id="{49DE3AB5-5505-E396-6AE8-FDC11D2418EA}"/>
              </a:ext>
            </a:extLst>
          </p:cNvPr>
          <p:cNvCxnSpPr>
            <a:cxnSpLocks/>
          </p:cNvCxnSpPr>
          <p:nvPr/>
        </p:nvCxnSpPr>
        <p:spPr>
          <a:xfrm flipV="1">
            <a:off x="6048882" y="928997"/>
            <a:ext cx="0" cy="1828717"/>
          </a:xfrm>
          <a:prstGeom prst="line">
            <a:avLst/>
          </a:prstGeom>
        </p:spPr>
        <p:style>
          <a:lnRef idx="1">
            <a:schemeClr val="accent3"/>
          </a:lnRef>
          <a:fillRef idx="0">
            <a:schemeClr val="accent3"/>
          </a:fillRef>
          <a:effectRef idx="0">
            <a:schemeClr val="accent3"/>
          </a:effectRef>
          <a:fontRef idx="minor">
            <a:schemeClr val="tx1"/>
          </a:fontRef>
        </p:style>
      </p:cxnSp>
      <p:sp>
        <p:nvSpPr>
          <p:cNvPr id="10" name="TextBox 9">
            <a:extLst>
              <a:ext uri="{FF2B5EF4-FFF2-40B4-BE49-F238E27FC236}">
                <a16:creationId xmlns:a16="http://schemas.microsoft.com/office/drawing/2014/main" id="{B4DDCD19-8EA2-59DA-76C0-CD793E8CDF28}"/>
              </a:ext>
            </a:extLst>
          </p:cNvPr>
          <p:cNvSpPr txBox="1"/>
          <p:nvPr/>
        </p:nvSpPr>
        <p:spPr>
          <a:xfrm>
            <a:off x="377373" y="889246"/>
            <a:ext cx="5671509" cy="461665"/>
          </a:xfrm>
          <a:prstGeom prst="rect">
            <a:avLst/>
          </a:prstGeom>
          <a:noFill/>
        </p:spPr>
        <p:txBody>
          <a:bodyPr wrap="square">
            <a:spAutoFit/>
          </a:bodyPr>
          <a:lstStyle/>
          <a:p>
            <a:pPr algn="ct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nMCOOL</a:t>
            </a:r>
            <a:endParaRPr lang="en-DE" b="1" dirty="0"/>
          </a:p>
        </p:txBody>
      </p:sp>
      <p:sp>
        <p:nvSpPr>
          <p:cNvPr id="12" name="TextBox 11">
            <a:extLst>
              <a:ext uri="{FF2B5EF4-FFF2-40B4-BE49-F238E27FC236}">
                <a16:creationId xmlns:a16="http://schemas.microsoft.com/office/drawing/2014/main" id="{EC4C3ADE-422C-8725-D34D-0A43FF3B2385}"/>
              </a:ext>
            </a:extLst>
          </p:cNvPr>
          <p:cNvSpPr txBox="1"/>
          <p:nvPr/>
        </p:nvSpPr>
        <p:spPr>
          <a:xfrm>
            <a:off x="6462642" y="889245"/>
            <a:ext cx="5671509" cy="461665"/>
          </a:xfrm>
          <a:prstGeom prst="rect">
            <a:avLst/>
          </a:prstGeom>
          <a:noFill/>
        </p:spPr>
        <p:txBody>
          <a:bodyPr wrap="square">
            <a:spAutoFit/>
          </a:bodyPr>
          <a:lstStyle/>
          <a:p>
            <a:pPr algn="ct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gMCOOL</a:t>
            </a:r>
            <a:endParaRPr lang="en-DE" b="1" dirty="0"/>
          </a:p>
        </p:txBody>
      </p:sp>
      <p:sp>
        <p:nvSpPr>
          <p:cNvPr id="16" name="TextBox 15">
            <a:extLst>
              <a:ext uri="{FF2B5EF4-FFF2-40B4-BE49-F238E27FC236}">
                <a16:creationId xmlns:a16="http://schemas.microsoft.com/office/drawing/2014/main" id="{0446CDA9-9D3A-A43D-1DDD-248C3DA6067B}"/>
              </a:ext>
            </a:extLst>
          </p:cNvPr>
          <p:cNvSpPr txBox="1"/>
          <p:nvPr/>
        </p:nvSpPr>
        <p:spPr>
          <a:xfrm>
            <a:off x="377373" y="1474150"/>
            <a:ext cx="5671509" cy="1569660"/>
          </a:xfrm>
          <a:prstGeom prst="rect">
            <a:avLst/>
          </a:prstGeom>
          <a:noFill/>
        </p:spPr>
        <p:txBody>
          <a:bodyPr wrap="square">
            <a:spAutoFit/>
          </a:bodyPr>
          <a:lstStyle/>
          <a:p>
            <a:pPr marL="342900" indent="-342900">
              <a:buFont typeface="Wingdings" panose="05000000000000000000" pitchFamily="2" charset="2"/>
              <a:buChar cha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MWTPs show advantage for domestic sourcing/processing and no sig. dif. </a:t>
            </a:r>
            <a:r>
              <a:rPr lang="en-US" sz="2400" dirty="0">
                <a:solidFill>
                  <a:prstClr val="black"/>
                </a:solidFill>
                <a:latin typeface="Calibri" panose="020F0502020204030204"/>
              </a:rPr>
              <a:t>for mixed origin and imports</a:t>
            </a:r>
          </a:p>
          <a:p>
            <a:pPr marL="342900" indent="-342900">
              <a:buFont typeface="Wingdings" panose="05000000000000000000" pitchFamily="2" charset="2"/>
              <a:buChar char="§"/>
            </a:pPr>
            <a:endParaRPr lang="en-US" sz="2400" dirty="0">
              <a:solidFill>
                <a:prstClr val="black"/>
              </a:solidFill>
              <a:latin typeface="Calibri" panose="020F0502020204030204"/>
            </a:endParaRPr>
          </a:p>
        </p:txBody>
      </p:sp>
      <p:sp>
        <p:nvSpPr>
          <p:cNvPr id="20" name="TextBox 19">
            <a:extLst>
              <a:ext uri="{FF2B5EF4-FFF2-40B4-BE49-F238E27FC236}">
                <a16:creationId xmlns:a16="http://schemas.microsoft.com/office/drawing/2014/main" id="{264E10B3-26E4-D0EB-FFBB-9D7AA5ED2EB9}"/>
              </a:ext>
            </a:extLst>
          </p:cNvPr>
          <p:cNvSpPr txBox="1"/>
          <p:nvPr/>
        </p:nvSpPr>
        <p:spPr>
          <a:xfrm>
            <a:off x="406401" y="5326144"/>
            <a:ext cx="11332080" cy="830997"/>
          </a:xfrm>
          <a:prstGeom prst="rect">
            <a:avLst/>
          </a:prstGeom>
          <a:noFill/>
        </p:spPr>
        <p:txBody>
          <a:bodyPr wrap="square">
            <a:spAutoFit/>
          </a:bodyPr>
          <a:lstStyle/>
          <a:p>
            <a:pPr marL="342900" indent="-342900">
              <a:buFont typeface="Wingdings" panose="05000000000000000000" pitchFamily="2" charset="2"/>
              <a:buChar char="§"/>
            </a:pPr>
            <a:r>
              <a:rPr lang="en-GB" sz="2400" b="1" dirty="0">
                <a:solidFill>
                  <a:srgbClr val="FF0000"/>
                </a:solidFill>
              </a:rPr>
              <a:t>To assess potential effects of EU-wide milk MCOOL: input from policy makers + further research, while also considering the presence of voluntary origin labelling </a:t>
            </a:r>
            <a:endParaRPr lang="en-DE" sz="2400" dirty="0">
              <a:solidFill>
                <a:srgbClr val="FF0000"/>
              </a:solidFill>
            </a:endParaRPr>
          </a:p>
        </p:txBody>
      </p:sp>
      <p:sp>
        <p:nvSpPr>
          <p:cNvPr id="21" name="TextBox 20">
            <a:extLst>
              <a:ext uri="{FF2B5EF4-FFF2-40B4-BE49-F238E27FC236}">
                <a16:creationId xmlns:a16="http://schemas.microsoft.com/office/drawing/2014/main" id="{F0648382-7DB1-D4C3-2E68-AC8CFD502A39}"/>
              </a:ext>
            </a:extLst>
          </p:cNvPr>
          <p:cNvSpPr txBox="1"/>
          <p:nvPr/>
        </p:nvSpPr>
        <p:spPr>
          <a:xfrm>
            <a:off x="6149969" y="1474150"/>
            <a:ext cx="5671508" cy="1200329"/>
          </a:xfrm>
          <a:prstGeom prst="rect">
            <a:avLst/>
          </a:prstGeom>
          <a:noFill/>
        </p:spPr>
        <p:txBody>
          <a:bodyPr wrap="square">
            <a:spAutoFit/>
          </a:bodyPr>
          <a:lstStyle/>
          <a:p>
            <a:pPr marL="342900" indent="-342900">
              <a:buFont typeface="Wingdings" panose="05000000000000000000" pitchFamily="2" charset="2"/>
              <a:buChar cha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MWTPs show advantage for domestic sourcing/processing, </a:t>
            </a:r>
            <a:r>
              <a:rPr lang="en-US" sz="2400" dirty="0">
                <a:solidFill>
                  <a:prstClr val="black"/>
                </a:solidFill>
                <a:latin typeface="Calibri" panose="020F0502020204030204"/>
              </a:rPr>
              <a:t>disadvantage for imports and </a:t>
            </a:r>
            <a:r>
              <a:rPr lang="en-US" sz="2400" dirty="0">
                <a:solidFill>
                  <a:prstClr val="black"/>
                </a:solidFill>
              </a:rPr>
              <a:t>no sig. dif. for “mixed” origin</a:t>
            </a:r>
            <a:endParaRPr lang="en-US" sz="2400" dirty="0">
              <a:solidFill>
                <a:prstClr val="black"/>
              </a:solidFill>
              <a:latin typeface="Calibri" panose="020F0502020204030204"/>
            </a:endParaRPr>
          </a:p>
        </p:txBody>
      </p:sp>
      <p:sp>
        <p:nvSpPr>
          <p:cNvPr id="24" name="TextBox 23">
            <a:extLst>
              <a:ext uri="{FF2B5EF4-FFF2-40B4-BE49-F238E27FC236}">
                <a16:creationId xmlns:a16="http://schemas.microsoft.com/office/drawing/2014/main" id="{209DA0A5-7BA5-018D-C41B-545BC2597BBC}"/>
              </a:ext>
            </a:extLst>
          </p:cNvPr>
          <p:cNvSpPr txBox="1"/>
          <p:nvPr/>
        </p:nvSpPr>
        <p:spPr>
          <a:xfrm>
            <a:off x="3094863" y="2889649"/>
            <a:ext cx="5908040" cy="1200329"/>
          </a:xfrm>
          <a:prstGeom prst="rect">
            <a:avLst/>
          </a:prstGeom>
          <a:noFill/>
        </p:spPr>
        <p:txBody>
          <a:bodyPr wrap="square">
            <a:spAutoFit/>
          </a:bodyPr>
          <a:lstStyle/>
          <a:p>
            <a:pPr marL="342900" indent="-342900">
              <a:buFont typeface="Wingdings" panose="05000000000000000000" pitchFamily="2" charset="2"/>
              <a:buChar char="§"/>
            </a:pPr>
            <a:r>
              <a:rPr lang="en-US" sz="2400" dirty="0">
                <a:solidFill>
                  <a:prstClr val="black"/>
                </a:solidFill>
                <a:latin typeface="Calibri" panose="020F0502020204030204"/>
              </a:rPr>
              <a:t>Conditional simulated demand curve show:  </a:t>
            </a:r>
          </a:p>
          <a:p>
            <a:r>
              <a:rPr lang="en-US" sz="2400" b="1" dirty="0">
                <a:solidFill>
                  <a:prstClr val="black"/>
                </a:solidFill>
                <a:latin typeface="Calibri" panose="020F0502020204030204"/>
              </a:rPr>
              <a:t>     </a:t>
            </a:r>
            <a:r>
              <a:rPr lang="en-US" sz="2400" b="1" dirty="0">
                <a:solidFill>
                  <a:srgbClr val="00B050"/>
                </a:solidFill>
                <a:latin typeface="Calibri" panose="020F0502020204030204"/>
              </a:rPr>
              <a:t>↗ </a:t>
            </a:r>
            <a:r>
              <a:rPr lang="en-US" sz="2400" b="1" dirty="0">
                <a:latin typeface="Calibri" panose="020F0502020204030204"/>
              </a:rPr>
              <a:t>market share for domestic</a:t>
            </a:r>
          </a:p>
          <a:p>
            <a:r>
              <a:rPr lang="en-US" sz="2400" b="1" dirty="0">
                <a:solidFill>
                  <a:srgbClr val="FF0000"/>
                </a:solidFill>
                <a:latin typeface="Calibri" panose="020F0502020204030204"/>
              </a:rPr>
              <a:t>     ↘ </a:t>
            </a:r>
            <a:r>
              <a:rPr lang="en-US" sz="2400" b="1" dirty="0">
                <a:latin typeface="Calibri" panose="020F0502020204030204"/>
              </a:rPr>
              <a:t>market share for “mixed”/imports</a:t>
            </a:r>
          </a:p>
        </p:txBody>
      </p:sp>
    </p:spTree>
    <p:extLst>
      <p:ext uri="{BB962C8B-B14F-4D97-AF65-F5344CB8AC3E}">
        <p14:creationId xmlns:p14="http://schemas.microsoft.com/office/powerpoint/2010/main" val="109103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1+#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circle(in)">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3">
                                            <p:bg/>
                                          </p:spTgt>
                                        </p:tgtEl>
                                        <p:attrNameLst>
                                          <p:attrName>style.visibility</p:attrName>
                                        </p:attrNameLst>
                                      </p:cBhvr>
                                      <p:to>
                                        <p:strVal val="visible"/>
                                      </p:to>
                                    </p:set>
                                    <p:animEffect transition="in" filter="circle(in)">
                                      <p:cBhvr>
                                        <p:cTn id="24" dur="1000"/>
                                        <p:tgtEl>
                                          <p:spTgt spid="3">
                                            <p:bg/>
                                          </p:spTgt>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circle(in)">
                                      <p:cBhvr>
                                        <p:cTn id="27" dur="1000"/>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16" grpId="0"/>
      <p:bldP spid="20" grpId="0"/>
      <p:bldP spid="21"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7"/>
          </p:nvPr>
        </p:nvSpPr>
        <p:spPr/>
        <p:txBody>
          <a:bodyPr/>
          <a:lstStyle/>
          <a:p>
            <a:pPr defTabSz="1209477"/>
            <a:fld id="{527F1E04-A1A3-475C-A843-CFD0985386EF}" type="slidenum">
              <a:rPr lang="de-DE">
                <a:solidFill>
                  <a:srgbClr val="909085"/>
                </a:solidFill>
                <a:latin typeface="Calibri"/>
                <a:cs typeface="Calibri"/>
              </a:rPr>
              <a:pPr defTabSz="1209477"/>
              <a:t>12</a:t>
            </a:fld>
            <a:endParaRPr lang="de-DE">
              <a:solidFill>
                <a:srgbClr val="909085"/>
              </a:solidFill>
              <a:latin typeface="Calibri"/>
              <a:cs typeface="Calibri"/>
            </a:endParaRPr>
          </a:p>
        </p:txBody>
      </p:sp>
      <p:sp>
        <p:nvSpPr>
          <p:cNvPr id="8" name="Rectangle 7">
            <a:extLst>
              <a:ext uri="{FF2B5EF4-FFF2-40B4-BE49-F238E27FC236}">
                <a16:creationId xmlns:a16="http://schemas.microsoft.com/office/drawing/2014/main" id="{722B2753-B1CD-4C4B-AE2D-7A445F6B7B72}"/>
              </a:ext>
            </a:extLst>
          </p:cNvPr>
          <p:cNvSpPr/>
          <p:nvPr/>
        </p:nvSpPr>
        <p:spPr>
          <a:xfrm>
            <a:off x="1715311" y="-14921"/>
            <a:ext cx="10491203" cy="6886475"/>
          </a:xfrm>
          <a:prstGeom prst="rect">
            <a:avLst/>
          </a:prstGeom>
          <a:solidFill>
            <a:srgbClr val="FAFA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accent2"/>
              </a:solidFill>
            </a:endParaRPr>
          </a:p>
        </p:txBody>
      </p:sp>
      <p:sp>
        <p:nvSpPr>
          <p:cNvPr id="7" name="Textplatzhalter 15">
            <a:extLst>
              <a:ext uri="{FF2B5EF4-FFF2-40B4-BE49-F238E27FC236}">
                <a16:creationId xmlns:a16="http://schemas.microsoft.com/office/drawing/2014/main" id="{E726D269-C72C-4DB1-8FCD-7C778EA3B267}"/>
              </a:ext>
            </a:extLst>
          </p:cNvPr>
          <p:cNvSpPr txBox="1">
            <a:spLocks/>
          </p:cNvSpPr>
          <p:nvPr/>
        </p:nvSpPr>
        <p:spPr>
          <a:xfrm>
            <a:off x="1895842" y="1212968"/>
            <a:ext cx="8595361" cy="2925417"/>
          </a:xfrm>
          <a:prstGeom prst="rect">
            <a:avLst/>
          </a:prstGeom>
          <a:noFill/>
        </p:spPr>
        <p:txBody>
          <a:bodyPr vert="horz" lIns="1296000" tIns="720000" rIns="1440000" bIns="0" rtlCol="0">
            <a:noAutofit/>
          </a:bodyPr>
          <a:lstStyle>
            <a:lvl1pPr marL="0" indent="0" algn="l" defTabSz="1209477" rtl="0" eaLnBrk="1" latinLnBrk="0" hangingPunct="1">
              <a:lnSpc>
                <a:spcPts val="4233"/>
              </a:lnSpc>
              <a:spcBef>
                <a:spcPts val="0"/>
              </a:spcBef>
              <a:spcAft>
                <a:spcPts val="0"/>
              </a:spcAft>
              <a:buFont typeface="Calibri" panose="020F0502020204030204" pitchFamily="34" charset="0"/>
              <a:buNone/>
              <a:tabLst>
                <a:tab pos="4510341" algn="l"/>
              </a:tabLst>
              <a:defRPr sz="3704" kern="1200" baseline="0">
                <a:solidFill>
                  <a:schemeClr val="accent2"/>
                </a:solidFill>
                <a:latin typeface="+mn-lt"/>
                <a:ea typeface="+mn-ea"/>
                <a:cs typeface="+mn-cs"/>
              </a:defRPr>
            </a:lvl1pPr>
            <a:lvl2pPr marL="571406" indent="-285703" algn="l" defTabSz="1209477" rtl="0" eaLnBrk="1" latinLnBrk="0" hangingPunct="1">
              <a:spcBef>
                <a:spcPts val="794"/>
              </a:spcBef>
              <a:spcAft>
                <a:spcPts val="397"/>
              </a:spcAft>
              <a:buFont typeface="Calibri" panose="020F0502020204030204" pitchFamily="34" charset="0"/>
              <a:buChar char="−"/>
              <a:defRPr sz="2645" kern="1200">
                <a:solidFill>
                  <a:schemeClr val="accent2"/>
                </a:solidFill>
                <a:latin typeface="+mn-lt"/>
                <a:ea typeface="+mn-ea"/>
                <a:cs typeface="+mn-cs"/>
              </a:defRPr>
            </a:lvl2pPr>
            <a:lvl3pPr marL="857110" indent="-285703" algn="l" defTabSz="1209477" rtl="0" eaLnBrk="1" latinLnBrk="0" hangingPunct="1">
              <a:spcBef>
                <a:spcPts val="397"/>
              </a:spcBef>
              <a:spcAft>
                <a:spcPts val="397"/>
              </a:spcAft>
              <a:buFont typeface="Calibri" panose="020F0502020204030204" pitchFamily="34" charset="0"/>
              <a:buChar char="−"/>
              <a:defRPr sz="2645" kern="1200">
                <a:solidFill>
                  <a:schemeClr val="accent2"/>
                </a:solidFill>
                <a:latin typeface="+mn-lt"/>
                <a:ea typeface="+mn-ea"/>
                <a:cs typeface="+mn-cs"/>
              </a:defRPr>
            </a:lvl3pPr>
            <a:lvl4pPr marL="1142813" indent="-285703" algn="l" defTabSz="1209477" rtl="0" eaLnBrk="1" latinLnBrk="0" hangingPunct="1">
              <a:spcBef>
                <a:spcPts val="397"/>
              </a:spcBef>
              <a:buFont typeface="Calibri" panose="020F0502020204030204" pitchFamily="34" charset="0"/>
              <a:buChar char="−"/>
              <a:defRPr sz="2645" kern="1200">
                <a:solidFill>
                  <a:schemeClr val="accent2"/>
                </a:solidFill>
                <a:latin typeface="+mn-lt"/>
                <a:ea typeface="+mn-ea"/>
                <a:cs typeface="+mn-cs"/>
              </a:defRPr>
            </a:lvl4pPr>
            <a:lvl5pPr marL="1428516" indent="-285703" algn="l" defTabSz="1209477" rtl="0" eaLnBrk="1" latinLnBrk="0" hangingPunct="1">
              <a:spcBef>
                <a:spcPts val="0"/>
              </a:spcBef>
              <a:buFont typeface="Calibri" panose="020F0502020204030204" pitchFamily="34" charset="0"/>
              <a:buChar char="−"/>
              <a:defRPr sz="2645" kern="1200">
                <a:solidFill>
                  <a:schemeClr val="accent2"/>
                </a:solidFill>
                <a:latin typeface="+mn-lt"/>
                <a:ea typeface="+mn-ea"/>
                <a:cs typeface="+mn-cs"/>
              </a:defRPr>
            </a:lvl5pPr>
            <a:lvl6pPr marL="3326061" indent="-302369" algn="l" defTabSz="1209477" rtl="0" eaLnBrk="1" latinLnBrk="0" hangingPunct="1">
              <a:spcBef>
                <a:spcPct val="20000"/>
              </a:spcBef>
              <a:buFont typeface="Arial" panose="020B0604020202020204" pitchFamily="34" charset="0"/>
              <a:buChar char="•"/>
              <a:defRPr sz="2645" kern="1200">
                <a:solidFill>
                  <a:schemeClr val="tx1"/>
                </a:solidFill>
                <a:latin typeface="+mn-lt"/>
                <a:ea typeface="+mn-ea"/>
                <a:cs typeface="+mn-cs"/>
              </a:defRPr>
            </a:lvl6pPr>
            <a:lvl7pPr marL="3930800" indent="-302369" algn="l" defTabSz="1209477" rtl="0" eaLnBrk="1" latinLnBrk="0" hangingPunct="1">
              <a:spcBef>
                <a:spcPct val="20000"/>
              </a:spcBef>
              <a:buFont typeface="Arial" panose="020B0604020202020204" pitchFamily="34" charset="0"/>
              <a:buChar char="•"/>
              <a:defRPr sz="2645" kern="1200">
                <a:solidFill>
                  <a:schemeClr val="tx1"/>
                </a:solidFill>
                <a:latin typeface="+mn-lt"/>
                <a:ea typeface="+mn-ea"/>
                <a:cs typeface="+mn-cs"/>
              </a:defRPr>
            </a:lvl7pPr>
            <a:lvl8pPr marL="4535538" indent="-302369" algn="l" defTabSz="1209477" rtl="0" eaLnBrk="1" latinLnBrk="0" hangingPunct="1">
              <a:spcBef>
                <a:spcPct val="20000"/>
              </a:spcBef>
              <a:buFont typeface="Arial" panose="020B0604020202020204" pitchFamily="34" charset="0"/>
              <a:buChar char="•"/>
              <a:defRPr sz="2645" kern="1200">
                <a:solidFill>
                  <a:schemeClr val="tx1"/>
                </a:solidFill>
                <a:latin typeface="+mn-lt"/>
                <a:ea typeface="+mn-ea"/>
                <a:cs typeface="+mn-cs"/>
              </a:defRPr>
            </a:lvl8pPr>
            <a:lvl9pPr marL="5140277" indent="-302369" algn="l" defTabSz="1209477" rtl="0" eaLnBrk="1" latinLnBrk="0" hangingPunct="1">
              <a:spcBef>
                <a:spcPct val="20000"/>
              </a:spcBef>
              <a:buFont typeface="Arial" panose="020B0604020202020204" pitchFamily="34" charset="0"/>
              <a:buChar char="•"/>
              <a:defRPr sz="2645" kern="1200">
                <a:solidFill>
                  <a:schemeClr val="tx1"/>
                </a:solidFill>
                <a:latin typeface="+mn-lt"/>
                <a:ea typeface="+mn-ea"/>
                <a:cs typeface="+mn-cs"/>
              </a:defRPr>
            </a:lvl9pPr>
          </a:lstStyle>
          <a:p>
            <a:pPr algn="ctr"/>
            <a:r>
              <a:rPr lang="de-DE" sz="2800" dirty="0"/>
              <a:t>Contact: Milan Tatic</a:t>
            </a:r>
          </a:p>
          <a:p>
            <a:pPr algn="ctr"/>
            <a:r>
              <a:rPr lang="de-DE" sz="2800" dirty="0"/>
              <a:t>milan.tatic@ilr.uni-bonn.de</a:t>
            </a:r>
          </a:p>
        </p:txBody>
      </p:sp>
      <p:sp>
        <p:nvSpPr>
          <p:cNvPr id="3" name="Rectangle 2">
            <a:extLst>
              <a:ext uri="{FF2B5EF4-FFF2-40B4-BE49-F238E27FC236}">
                <a16:creationId xmlns:a16="http://schemas.microsoft.com/office/drawing/2014/main" id="{F2518842-6F35-4180-8664-A651DE0AE6E4}"/>
              </a:ext>
            </a:extLst>
          </p:cNvPr>
          <p:cNvSpPr/>
          <p:nvPr/>
        </p:nvSpPr>
        <p:spPr>
          <a:xfrm>
            <a:off x="516404" y="3769368"/>
            <a:ext cx="11159191" cy="584775"/>
          </a:xfrm>
          <a:prstGeom prst="rect">
            <a:avLst/>
          </a:prstGeom>
        </p:spPr>
        <p:txBody>
          <a:bodyPr wrap="square">
            <a:spAutoFit/>
          </a:bodyPr>
          <a:lstStyle/>
          <a:p>
            <a:pPr algn="ctr"/>
            <a:r>
              <a:rPr lang="en-US" sz="3200" b="1" dirty="0"/>
              <a:t>Funding: </a:t>
            </a:r>
            <a:endParaRPr lang="en-GB" sz="3200" b="1" dirty="0"/>
          </a:p>
        </p:txBody>
      </p:sp>
      <p:sp>
        <p:nvSpPr>
          <p:cNvPr id="16" name="Textplatzhalter 15"/>
          <p:cNvSpPr>
            <a:spLocks noGrp="1"/>
          </p:cNvSpPr>
          <p:nvPr>
            <p:ph type="body" sz="quarter" idx="13"/>
          </p:nvPr>
        </p:nvSpPr>
        <p:spPr>
          <a:xfrm>
            <a:off x="1889492" y="645182"/>
            <a:ext cx="8595361" cy="1918193"/>
          </a:xfrm>
        </p:spPr>
        <p:txBody>
          <a:bodyPr/>
          <a:lstStyle/>
          <a:p>
            <a:pPr algn="ctr"/>
            <a:r>
              <a:rPr lang="de-DE" sz="3200" b="1" dirty="0"/>
              <a:t>Thank you for your attention!</a:t>
            </a:r>
          </a:p>
        </p:txBody>
      </p:sp>
      <p:pic>
        <p:nvPicPr>
          <p:cNvPr id="9" name="Picture 8">
            <a:extLst>
              <a:ext uri="{FF2B5EF4-FFF2-40B4-BE49-F238E27FC236}">
                <a16:creationId xmlns:a16="http://schemas.microsoft.com/office/drawing/2014/main" id="{C5896779-F1FC-EB95-0626-4FD0A09E2F26}"/>
              </a:ext>
            </a:extLst>
          </p:cNvPr>
          <p:cNvPicPr>
            <a:picLocks noChangeAspect="1"/>
          </p:cNvPicPr>
          <p:nvPr/>
        </p:nvPicPr>
        <p:blipFill>
          <a:blip r:embed="rId2"/>
          <a:srcRect t="76051"/>
          <a:stretch>
            <a:fillRect/>
          </a:stretch>
        </p:blipFill>
        <p:spPr>
          <a:xfrm>
            <a:off x="0" y="4422150"/>
            <a:ext cx="12192000" cy="1640971"/>
          </a:xfrm>
          <a:prstGeom prst="rect">
            <a:avLst/>
          </a:prstGeom>
        </p:spPr>
      </p:pic>
      <p:cxnSp>
        <p:nvCxnSpPr>
          <p:cNvPr id="10" name="Straight Connector 9">
            <a:extLst>
              <a:ext uri="{FF2B5EF4-FFF2-40B4-BE49-F238E27FC236}">
                <a16:creationId xmlns:a16="http://schemas.microsoft.com/office/drawing/2014/main" id="{767DFF29-D2D6-B030-4F48-0444070135E4}"/>
              </a:ext>
            </a:extLst>
          </p:cNvPr>
          <p:cNvCxnSpPr>
            <a:cxnSpLocks/>
          </p:cNvCxnSpPr>
          <p:nvPr/>
        </p:nvCxnSpPr>
        <p:spPr>
          <a:xfrm>
            <a:off x="262191" y="6337771"/>
            <a:ext cx="11653520" cy="0"/>
          </a:xfrm>
          <a:prstGeom prst="line">
            <a:avLst/>
          </a:prstGeom>
          <a:ln>
            <a:tailEnd type="none" w="lg" len="me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3A4EF980-FA16-A890-7D77-A21ECBE1029D}"/>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12" name="Picture 11">
            <a:extLst>
              <a:ext uri="{FF2B5EF4-FFF2-40B4-BE49-F238E27FC236}">
                <a16:creationId xmlns:a16="http://schemas.microsoft.com/office/drawing/2014/main" id="{65747B94-AB09-D544-C1D9-6B9FAB957B1E}"/>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13" name="Rectangle 12">
            <a:extLst>
              <a:ext uri="{FF2B5EF4-FFF2-40B4-BE49-F238E27FC236}">
                <a16:creationId xmlns:a16="http://schemas.microsoft.com/office/drawing/2014/main" id="{0EF39012-AFBA-D4C6-0C3F-55B90129C279}"/>
              </a:ext>
            </a:extLst>
          </p:cNvPr>
          <p:cNvSpPr/>
          <p:nvPr/>
        </p:nvSpPr>
        <p:spPr>
          <a:xfrm>
            <a:off x="12700" y="-14921"/>
            <a:ext cx="1895842" cy="1640971"/>
          </a:xfrm>
          <a:prstGeom prst="rect">
            <a:avLst/>
          </a:prstGeom>
          <a:solidFill>
            <a:srgbClr val="FAFA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accent2"/>
              </a:solidFill>
            </a:endParaRPr>
          </a:p>
        </p:txBody>
      </p:sp>
    </p:spTree>
    <p:extLst>
      <p:ext uri="{BB962C8B-B14F-4D97-AF65-F5344CB8AC3E}">
        <p14:creationId xmlns:p14="http://schemas.microsoft.com/office/powerpoint/2010/main" val="1585843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8D87071-8723-41FA-9744-A8384EC7B7AA}"/>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7" name="Picture 6">
            <a:extLst>
              <a:ext uri="{FF2B5EF4-FFF2-40B4-BE49-F238E27FC236}">
                <a16:creationId xmlns:a16="http://schemas.microsoft.com/office/drawing/2014/main" id="{500FA045-8F88-4B9C-B49C-B966EE73F489}"/>
              </a:ext>
            </a:extLst>
          </p:cNvPr>
          <p:cNvPicPr>
            <a:picLocks noChangeAspect="1"/>
          </p:cNvPicPr>
          <p:nvPr/>
        </p:nvPicPr>
        <p:blipFill>
          <a:blip r:embed="rId2"/>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9CB6FA7A-E8E5-4977-A678-7C4AF9FCCD6B}"/>
              </a:ext>
            </a:extLst>
          </p:cNvPr>
          <p:cNvPicPr>
            <a:picLocks noChangeAspect="1"/>
          </p:cNvPicPr>
          <p:nvPr/>
        </p:nvPicPr>
        <p:blipFill rotWithShape="1">
          <a:blip r:embed="rId3"/>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678FD837-4224-4080-8348-7E04C63B7435}"/>
              </a:ext>
            </a:extLst>
          </p:cNvPr>
          <p:cNvSpPr>
            <a:spLocks noGrp="1"/>
          </p:cNvSpPr>
          <p:nvPr>
            <p:ph type="sldNum" sz="quarter" idx="12"/>
          </p:nvPr>
        </p:nvSpPr>
        <p:spPr>
          <a:xfrm>
            <a:off x="4717351" y="6420380"/>
            <a:ext cx="2743200" cy="365125"/>
          </a:xfrm>
        </p:spPr>
        <p:txBody>
          <a:bodyPr/>
          <a:lstStyle/>
          <a:p>
            <a:pPr algn="ctr"/>
            <a:fld id="{5C4485C8-A323-4441-8F16-B556F945FCE2}" type="slidenum">
              <a:rPr lang="en-GB" smtClean="0"/>
              <a:pPr algn="ctr"/>
              <a:t>13</a:t>
            </a:fld>
            <a:endParaRPr lang="en-GB" dirty="0"/>
          </a:p>
        </p:txBody>
      </p:sp>
      <p:sp>
        <p:nvSpPr>
          <p:cNvPr id="11" name="Titel 1">
            <a:extLst>
              <a:ext uri="{FF2B5EF4-FFF2-40B4-BE49-F238E27FC236}">
                <a16:creationId xmlns:a16="http://schemas.microsoft.com/office/drawing/2014/main" id="{B1BA9024-C138-40E8-9A4F-A69207958A96}"/>
              </a:ext>
            </a:extLst>
          </p:cNvPr>
          <p:cNvSpPr txBox="1">
            <a:spLocks/>
          </p:cNvSpPr>
          <p:nvPr/>
        </p:nvSpPr>
        <p:spPr>
          <a:xfrm>
            <a:off x="2856000" y="241968"/>
            <a:ext cx="648000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2800" b="1" dirty="0">
                <a:solidFill>
                  <a:srgbClr val="0070C0"/>
                </a:solidFill>
                <a:latin typeface="+mn-lt"/>
              </a:rPr>
              <a:t>References</a:t>
            </a:r>
          </a:p>
        </p:txBody>
      </p:sp>
      <p:sp>
        <p:nvSpPr>
          <p:cNvPr id="5" name="TextBox 4">
            <a:extLst>
              <a:ext uri="{FF2B5EF4-FFF2-40B4-BE49-F238E27FC236}">
                <a16:creationId xmlns:a16="http://schemas.microsoft.com/office/drawing/2014/main" id="{E0959946-6544-B069-2EA7-8500D549A79C}"/>
              </a:ext>
            </a:extLst>
          </p:cNvPr>
          <p:cNvSpPr txBox="1"/>
          <p:nvPr/>
        </p:nvSpPr>
        <p:spPr>
          <a:xfrm>
            <a:off x="384628" y="1197462"/>
            <a:ext cx="11422743" cy="4832092"/>
          </a:xfrm>
          <a:prstGeom prst="rect">
            <a:avLst/>
          </a:prstGeom>
          <a:noFill/>
        </p:spPr>
        <p:txBody>
          <a:bodyPr wrap="square">
            <a:spAutoFit/>
          </a:bodyPr>
          <a:lstStyle/>
          <a:p>
            <a:pPr marL="228600" indent="-228600">
              <a:spcBef>
                <a:spcPts val="600"/>
              </a:spcBef>
              <a:spcAft>
                <a:spcPts val="600"/>
              </a:spcAft>
              <a:buFont typeface="+mj-lt"/>
              <a:buAutoNum type="arabicPeriod"/>
            </a:pPr>
            <a:r>
              <a:rPr lang="en-GB" sz="1400" dirty="0"/>
              <a:t>Carreño, I., &amp; Dolle, T. (2017). A Myriad of EU Member States’ Measures on Mandatory Country of Origin Labelling (COOL) of Food Compromise the EU Internal Market. European Journal of Risk Regulation, 8(4), 779-786.</a:t>
            </a:r>
          </a:p>
          <a:p>
            <a:pPr marL="228600" indent="-228600">
              <a:spcBef>
                <a:spcPts val="600"/>
              </a:spcBef>
              <a:spcAft>
                <a:spcPts val="600"/>
              </a:spcAft>
              <a:buFont typeface="+mj-lt"/>
              <a:buAutoNum type="arabicPeriod"/>
            </a:pPr>
            <a:r>
              <a:rPr lang="en-GB" sz="1400" dirty="0" err="1"/>
              <a:t>Laaninen</a:t>
            </a:r>
            <a:r>
              <a:rPr lang="en-GB" sz="1400" dirty="0"/>
              <a:t>, T. (2018). Briefing: Mandatory origin-labelling schemes in Member States. https://www.europarl.europa.eu/RegData/etudes/BRIE/2018/625182/EPRS_BRI(2018)625182_EN.pdf.</a:t>
            </a:r>
          </a:p>
          <a:p>
            <a:pPr marL="228600" indent="-228600">
              <a:spcBef>
                <a:spcPts val="600"/>
              </a:spcBef>
              <a:spcAft>
                <a:spcPts val="600"/>
              </a:spcAft>
              <a:buFont typeface="+mj-lt"/>
              <a:buAutoNum type="arabicPeriod"/>
            </a:pPr>
            <a:r>
              <a:rPr lang="en-GB" sz="1400" dirty="0"/>
              <a:t>Baltussen, W. H. M., Beekman, V., de Graaff, R. P. M., </a:t>
            </a:r>
            <a:r>
              <a:rPr lang="en-GB" sz="1400" dirty="0" err="1"/>
              <a:t>Borgstein</a:t>
            </a:r>
            <a:r>
              <a:rPr lang="en-GB" sz="1400" dirty="0"/>
              <a:t>, M. H., Blokland, P. W., Helming, J. F. M., ... &amp; van </a:t>
            </a:r>
            <a:r>
              <a:rPr lang="en-GB" sz="1400" dirty="0" err="1"/>
              <a:t>Haaster</a:t>
            </a:r>
            <a:r>
              <a:rPr lang="en-GB" sz="1400" dirty="0"/>
              <a:t>-de Winter, M. A. (2014). Study on mandatory origin labelling for milk, milk used as an ingredient in dairy products, and unprocessed meat other than beef, pig, poultry, and sheep and goat meat AGRI-2013-EVAL-03 Study Report: Part A–Milk and milk used as an ingredient in dairy products. European Commission (EC). https://research.wur.nl/en/publications/study-on-mandatory-origin-labelling-for-milk-milk-used-as-an-ingr-2 </a:t>
            </a:r>
          </a:p>
          <a:p>
            <a:pPr marL="228600" indent="-228600">
              <a:spcBef>
                <a:spcPts val="600"/>
              </a:spcBef>
              <a:spcAft>
                <a:spcPts val="600"/>
              </a:spcAft>
              <a:buFont typeface="+mj-lt"/>
              <a:buAutoNum type="arabicPeriod"/>
            </a:pPr>
            <a:r>
              <a:rPr lang="en-GB" sz="1400" dirty="0"/>
              <a:t>Council of the European Union (2024): Country of Origin Labelling for Foodstuffs - Information from the German and Austrian delegations, supported by the Estonian, Finnish, French, and Portuguese delegations, Document 10321/24, Brussels.</a:t>
            </a:r>
          </a:p>
          <a:p>
            <a:pPr marL="228600" indent="-228600">
              <a:spcBef>
                <a:spcPts val="600"/>
              </a:spcBef>
              <a:spcAft>
                <a:spcPts val="600"/>
              </a:spcAft>
              <a:buFont typeface="+mj-lt"/>
              <a:buAutoNum type="arabicPeriod"/>
            </a:pPr>
            <a:r>
              <a:rPr lang="en-GB" sz="1400" dirty="0"/>
              <a:t>EC (2020). Farm to fork strategy. For a fair, healthy and environmentally-friendly food system. https://food.ec.europa.eu/document/download/472acca8-7f7b-4171-98b0-ed76720d68d3_en?filename=f2f_action-plan_2020_strategy-info_en.pdf.</a:t>
            </a:r>
          </a:p>
          <a:p>
            <a:pPr marL="228600" indent="-228600">
              <a:spcBef>
                <a:spcPts val="600"/>
              </a:spcBef>
              <a:spcAft>
                <a:spcPts val="600"/>
              </a:spcAft>
              <a:buFont typeface="+mj-lt"/>
              <a:buAutoNum type="arabicPeriod"/>
            </a:pPr>
            <a:r>
              <a:rPr lang="en-GB" sz="1400" dirty="0"/>
              <a:t>EDA (2023). EDA position paper: Against mandatory origin labelling for milk. https://eda.euromilk.org/fileadmin/user_upload/Public_Documents/EDA_Position_papers_-_Fact_Sheets/Position_papers/2023_03_21_EDA_position_against_mOL_rev.pdf</a:t>
            </a:r>
          </a:p>
          <a:p>
            <a:pPr marL="228600" indent="-228600">
              <a:spcBef>
                <a:spcPts val="600"/>
              </a:spcBef>
              <a:spcAft>
                <a:spcPts val="600"/>
              </a:spcAft>
              <a:buFont typeface="+mj-lt"/>
              <a:buAutoNum type="arabicPeriod"/>
            </a:pPr>
            <a:r>
              <a:rPr lang="en-GB" sz="1400" dirty="0"/>
              <a:t>Greene, J. L. (2015). Country-of-origin </a:t>
            </a:r>
            <a:r>
              <a:rPr lang="en-GB" sz="1400" dirty="0" err="1"/>
              <a:t>labeling</a:t>
            </a:r>
            <a:r>
              <a:rPr lang="en-GB" sz="1400" dirty="0"/>
              <a:t> for foods and the WTO trade dispute on meat </a:t>
            </a:r>
            <a:r>
              <a:rPr lang="en-GB" sz="1400" dirty="0" err="1"/>
              <a:t>labeling</a:t>
            </a:r>
            <a:r>
              <a:rPr lang="en-GB" sz="1400" dirty="0"/>
              <a:t>. Washington, DC: Congressional Research Service.</a:t>
            </a:r>
          </a:p>
          <a:p>
            <a:pPr marL="228600" indent="-228600">
              <a:spcBef>
                <a:spcPts val="600"/>
              </a:spcBef>
              <a:spcAft>
                <a:spcPts val="600"/>
              </a:spcAft>
              <a:buFont typeface="+mj-lt"/>
              <a:buAutoNum type="arabicPeriod"/>
            </a:pPr>
            <a:r>
              <a:rPr lang="en-GB" sz="1400" dirty="0"/>
              <a:t>Gremillion, T. (2016). The High Price of Free Trade: Country-of-Origin </a:t>
            </a:r>
            <a:r>
              <a:rPr lang="en-GB" sz="1400" dirty="0" err="1"/>
              <a:t>Labeling</a:t>
            </a:r>
            <a:r>
              <a:rPr lang="en-GB" sz="1400" dirty="0"/>
              <a:t> and the World Trade Organization. Loy. Consumer L. Rev., 29, p.252.</a:t>
            </a:r>
          </a:p>
        </p:txBody>
      </p:sp>
    </p:spTree>
    <p:extLst>
      <p:ext uri="{BB962C8B-B14F-4D97-AF65-F5344CB8AC3E}">
        <p14:creationId xmlns:p14="http://schemas.microsoft.com/office/powerpoint/2010/main" val="793188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8D87071-8723-41FA-9744-A8384EC7B7AA}"/>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7" name="Picture 6">
            <a:extLst>
              <a:ext uri="{FF2B5EF4-FFF2-40B4-BE49-F238E27FC236}">
                <a16:creationId xmlns:a16="http://schemas.microsoft.com/office/drawing/2014/main" id="{500FA045-8F88-4B9C-B49C-B966EE73F489}"/>
              </a:ext>
            </a:extLst>
          </p:cNvPr>
          <p:cNvPicPr>
            <a:picLocks noChangeAspect="1"/>
          </p:cNvPicPr>
          <p:nvPr/>
        </p:nvPicPr>
        <p:blipFill>
          <a:blip r:embed="rId2"/>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9CB6FA7A-E8E5-4977-A678-7C4AF9FCCD6B}"/>
              </a:ext>
            </a:extLst>
          </p:cNvPr>
          <p:cNvPicPr>
            <a:picLocks noChangeAspect="1"/>
          </p:cNvPicPr>
          <p:nvPr/>
        </p:nvPicPr>
        <p:blipFill rotWithShape="1">
          <a:blip r:embed="rId3"/>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678FD837-4224-4080-8348-7E04C63B7435}"/>
              </a:ext>
            </a:extLst>
          </p:cNvPr>
          <p:cNvSpPr>
            <a:spLocks noGrp="1"/>
          </p:cNvSpPr>
          <p:nvPr>
            <p:ph type="sldNum" sz="quarter" idx="12"/>
          </p:nvPr>
        </p:nvSpPr>
        <p:spPr>
          <a:xfrm>
            <a:off x="4717351" y="6420380"/>
            <a:ext cx="2743200" cy="365125"/>
          </a:xfrm>
        </p:spPr>
        <p:txBody>
          <a:bodyPr/>
          <a:lstStyle/>
          <a:p>
            <a:pPr algn="ctr"/>
            <a:fld id="{5C4485C8-A323-4441-8F16-B556F945FCE2}" type="slidenum">
              <a:rPr lang="en-GB" smtClean="0"/>
              <a:pPr algn="ctr"/>
              <a:t>14</a:t>
            </a:fld>
            <a:endParaRPr lang="en-GB" dirty="0"/>
          </a:p>
        </p:txBody>
      </p:sp>
      <p:sp>
        <p:nvSpPr>
          <p:cNvPr id="11" name="Titel 1">
            <a:extLst>
              <a:ext uri="{FF2B5EF4-FFF2-40B4-BE49-F238E27FC236}">
                <a16:creationId xmlns:a16="http://schemas.microsoft.com/office/drawing/2014/main" id="{B1BA9024-C138-40E8-9A4F-A69207958A96}"/>
              </a:ext>
            </a:extLst>
          </p:cNvPr>
          <p:cNvSpPr txBox="1">
            <a:spLocks/>
          </p:cNvSpPr>
          <p:nvPr/>
        </p:nvSpPr>
        <p:spPr>
          <a:xfrm>
            <a:off x="2856000" y="241968"/>
            <a:ext cx="648000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2800" b="1" dirty="0">
                <a:solidFill>
                  <a:srgbClr val="0070C0"/>
                </a:solidFill>
                <a:latin typeface="+mn-lt"/>
              </a:rPr>
              <a:t>References</a:t>
            </a:r>
          </a:p>
        </p:txBody>
      </p:sp>
      <p:sp>
        <p:nvSpPr>
          <p:cNvPr id="5" name="TextBox 4">
            <a:extLst>
              <a:ext uri="{FF2B5EF4-FFF2-40B4-BE49-F238E27FC236}">
                <a16:creationId xmlns:a16="http://schemas.microsoft.com/office/drawing/2014/main" id="{FDD3A434-73CD-1CED-3DEF-053AB79BA2C3}"/>
              </a:ext>
            </a:extLst>
          </p:cNvPr>
          <p:cNvSpPr txBox="1"/>
          <p:nvPr/>
        </p:nvSpPr>
        <p:spPr>
          <a:xfrm>
            <a:off x="262190" y="1012954"/>
            <a:ext cx="11653520" cy="4832092"/>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600"/>
              </a:spcBef>
              <a:spcAft>
                <a:spcPts val="600"/>
              </a:spcAft>
              <a:buClrTx/>
              <a:buSzTx/>
              <a:buFont typeface="+mj-lt"/>
              <a:buAutoNum type="arabicPeriod" startAt="9"/>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Jacobs, D. (2018). Country of origin labelling: Perspectives and experiences from the European food and drink manufacturing sector. Food Drink Europe. https://www.europarl.europa.eu/cmsdata/148123/Jacobs-presentation.pdf.</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startAt="9"/>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Twine, E. E., Rude, J., &amp; </a:t>
            </a:r>
            <a:r>
              <a:rPr kumimoji="0" lang="en-GB" sz="1400" b="0" i="0" u="none" strike="noStrike" kern="1200" cap="none" spc="0" normalizeH="0" baseline="0" noProof="0" dirty="0" err="1">
                <a:ln>
                  <a:noFill/>
                </a:ln>
                <a:solidFill>
                  <a:prstClr val="black"/>
                </a:solidFill>
                <a:effectLst/>
                <a:uLnTx/>
                <a:uFillTx/>
                <a:latin typeface="Calibri" panose="020F0502020204030204"/>
                <a:ea typeface="+mn-ea"/>
                <a:cs typeface="+mn-cs"/>
              </a:rPr>
              <a:t>Unterschultz</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J. (2016). Country of origin </a:t>
            </a:r>
            <a:r>
              <a:rPr kumimoji="0" lang="en-GB" sz="1400" b="0" i="0" u="none" strike="noStrike" kern="1200" cap="none" spc="0" normalizeH="0" baseline="0" noProof="0" dirty="0" err="1">
                <a:ln>
                  <a:noFill/>
                </a:ln>
                <a:solidFill>
                  <a:prstClr val="black"/>
                </a:solidFill>
                <a:effectLst/>
                <a:uLnTx/>
                <a:uFillTx/>
                <a:latin typeface="Calibri" panose="020F0502020204030204"/>
                <a:ea typeface="+mn-ea"/>
                <a:cs typeface="+mn-cs"/>
              </a:rPr>
              <a:t>labeling</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and structural change in US imports of Canadian cattle and beef. Canadian Journal of Agricultural Economics/Revue canadienne </a:t>
            </a:r>
            <a:r>
              <a:rPr kumimoji="0" lang="en-GB" sz="1400" b="0" i="0" u="none" strike="noStrike" kern="1200" cap="none" spc="0" normalizeH="0" baseline="0" noProof="0" dirty="0" err="1">
                <a:ln>
                  <a:noFill/>
                </a:ln>
                <a:solidFill>
                  <a:prstClr val="black"/>
                </a:solidFill>
                <a:effectLst/>
                <a:uLnTx/>
                <a:uFillTx/>
                <a:latin typeface="Calibri" panose="020F0502020204030204"/>
                <a:ea typeface="+mn-ea"/>
                <a:cs typeface="+mn-cs"/>
              </a:rPr>
              <a:t>d'agroeconomie</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64(3), 545-563.</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startAt="9"/>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Pouliot, S. and Sumner, D. A. (2014). Differential impacts of country of origin labelling: COOL econometric evidence from cattle markets. Food Policy, 49, 107-116.</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startAt="9"/>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Newman, C. L., Turri, A. M., Howlett, E., &amp; Stokes, A. (2014). Twenty years of country-of-origin food labelling research: a review of the literature and implications for food marketing systems. Journal of </a:t>
            </a:r>
            <a:r>
              <a:rPr kumimoji="0" lang="en-GB" sz="1400" b="0" i="0" u="none" strike="noStrike" kern="1200" cap="none" spc="0" normalizeH="0" baseline="0" noProof="0" dirty="0" err="1">
                <a:ln>
                  <a:noFill/>
                </a:ln>
                <a:solidFill>
                  <a:prstClr val="black"/>
                </a:solidFill>
                <a:effectLst/>
                <a:uLnTx/>
                <a:uFillTx/>
                <a:latin typeface="Calibri" panose="020F0502020204030204"/>
                <a:ea typeface="+mn-ea"/>
                <a:cs typeface="+mn-cs"/>
              </a:rPr>
              <a:t>Macromarketing</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34(4), 505-519.</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startAt="9"/>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Thøgersen, J. (2023). How does origin labelling on food packaging influence consumer product evaluation and choices? A systematic literature review. Food Policy, 119, 102503.</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startAt="9"/>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Poe, G. L., Giraud, K. L., &amp; Loomis, J. B. (2005). Computational methods for measuring the difference of empirical distributions. American Journal of Agricultural Economics, 87(2), 353-365.</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startAt="9"/>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Lusk, J. L., &amp; Tonsor, G. T. (2016). How meat demand elasticities vary with price, income, and product category. Applied Economic Perspectives and Policy, 38(4), 673-711. https://doi.org/10.1093/aepp/ppv050</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startAt="9"/>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European Commission. (2021). Evaluation of the mandatory indication of the country of origin or place of provenance for fresh, chilled and frozen meat of swine, sheep, goats, and poultry. SWD(2021) 218 final. https://agriculture.ec.europa.eu/news/origin-labelling-rules-meats-remains-relevant-consumers-2021-08-10_en </a:t>
            </a:r>
          </a:p>
        </p:txBody>
      </p:sp>
    </p:spTree>
    <p:extLst>
      <p:ext uri="{BB962C8B-B14F-4D97-AF65-F5344CB8AC3E}">
        <p14:creationId xmlns:p14="http://schemas.microsoft.com/office/powerpoint/2010/main" val="187001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8D87071-8723-41FA-9744-A8384EC7B7AA}"/>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7" name="Picture 6">
            <a:extLst>
              <a:ext uri="{FF2B5EF4-FFF2-40B4-BE49-F238E27FC236}">
                <a16:creationId xmlns:a16="http://schemas.microsoft.com/office/drawing/2014/main" id="{500FA045-8F88-4B9C-B49C-B966EE73F489}"/>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9CB6FA7A-E8E5-4977-A678-7C4AF9FCCD6B}"/>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678FD837-4224-4080-8348-7E04C63B7435}"/>
              </a:ext>
            </a:extLst>
          </p:cNvPr>
          <p:cNvSpPr>
            <a:spLocks noGrp="1"/>
          </p:cNvSpPr>
          <p:nvPr>
            <p:ph type="sldNum" sz="quarter" idx="12"/>
          </p:nvPr>
        </p:nvSpPr>
        <p:spPr>
          <a:xfrm>
            <a:off x="4717351" y="6420380"/>
            <a:ext cx="2743200" cy="365125"/>
          </a:xfrm>
        </p:spPr>
        <p:txBody>
          <a:bodyPr/>
          <a:lstStyle/>
          <a:p>
            <a:pPr algn="ctr"/>
            <a:fld id="{5C4485C8-A323-4441-8F16-B556F945FCE2}" type="slidenum">
              <a:rPr lang="en-GB" smtClean="0"/>
              <a:pPr algn="ctr"/>
              <a:t>15</a:t>
            </a:fld>
            <a:endParaRPr lang="en-GB" dirty="0"/>
          </a:p>
        </p:txBody>
      </p:sp>
      <p:sp>
        <p:nvSpPr>
          <p:cNvPr id="11" name="Titel 1">
            <a:extLst>
              <a:ext uri="{FF2B5EF4-FFF2-40B4-BE49-F238E27FC236}">
                <a16:creationId xmlns:a16="http://schemas.microsoft.com/office/drawing/2014/main" id="{B1BA9024-C138-40E8-9A4F-A69207958A96}"/>
              </a:ext>
            </a:extLst>
          </p:cNvPr>
          <p:cNvSpPr txBox="1">
            <a:spLocks/>
          </p:cNvSpPr>
          <p:nvPr/>
        </p:nvSpPr>
        <p:spPr>
          <a:xfrm>
            <a:off x="2856000" y="241968"/>
            <a:ext cx="648000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2800" b="1" dirty="0">
                <a:solidFill>
                  <a:srgbClr val="0070C0"/>
                </a:solidFill>
                <a:latin typeface="+mn-lt"/>
              </a:rPr>
              <a:t>Appendix I: Sample characteristics</a:t>
            </a:r>
          </a:p>
        </p:txBody>
      </p:sp>
      <p:graphicFrame>
        <p:nvGraphicFramePr>
          <p:cNvPr id="6" name="Table 5">
            <a:extLst>
              <a:ext uri="{FF2B5EF4-FFF2-40B4-BE49-F238E27FC236}">
                <a16:creationId xmlns:a16="http://schemas.microsoft.com/office/drawing/2014/main" id="{4840A0F7-CBDD-470A-80DE-D28C66DE3483}"/>
              </a:ext>
            </a:extLst>
          </p:cNvPr>
          <p:cNvGraphicFramePr>
            <a:graphicFrameLocks noGrp="1"/>
          </p:cNvGraphicFramePr>
          <p:nvPr>
            <p:extLst>
              <p:ext uri="{D42A27DB-BD31-4B8C-83A1-F6EECF244321}">
                <p14:modId xmlns:p14="http://schemas.microsoft.com/office/powerpoint/2010/main" val="3394867935"/>
              </p:ext>
            </p:extLst>
          </p:nvPr>
        </p:nvGraphicFramePr>
        <p:xfrm>
          <a:off x="1185851" y="953702"/>
          <a:ext cx="9820298" cy="5166483"/>
        </p:xfrm>
        <a:graphic>
          <a:graphicData uri="http://schemas.openxmlformats.org/drawingml/2006/table">
            <a:tbl>
              <a:tblPr/>
              <a:tblGrid>
                <a:gridCol w="297587">
                  <a:extLst>
                    <a:ext uri="{9D8B030D-6E8A-4147-A177-3AD203B41FA5}">
                      <a16:colId xmlns:a16="http://schemas.microsoft.com/office/drawing/2014/main" val="4194915733"/>
                    </a:ext>
                  </a:extLst>
                </a:gridCol>
                <a:gridCol w="3616055">
                  <a:extLst>
                    <a:ext uri="{9D8B030D-6E8A-4147-A177-3AD203B41FA5}">
                      <a16:colId xmlns:a16="http://schemas.microsoft.com/office/drawing/2014/main" val="1641080610"/>
                    </a:ext>
                  </a:extLst>
                </a:gridCol>
                <a:gridCol w="1476664">
                  <a:extLst>
                    <a:ext uri="{9D8B030D-6E8A-4147-A177-3AD203B41FA5}">
                      <a16:colId xmlns:a16="http://schemas.microsoft.com/office/drawing/2014/main" val="3549873594"/>
                    </a:ext>
                  </a:extLst>
                </a:gridCol>
                <a:gridCol w="1476664">
                  <a:extLst>
                    <a:ext uri="{9D8B030D-6E8A-4147-A177-3AD203B41FA5}">
                      <a16:colId xmlns:a16="http://schemas.microsoft.com/office/drawing/2014/main" val="1922196319"/>
                    </a:ext>
                  </a:extLst>
                </a:gridCol>
                <a:gridCol w="1476664">
                  <a:extLst>
                    <a:ext uri="{9D8B030D-6E8A-4147-A177-3AD203B41FA5}">
                      <a16:colId xmlns:a16="http://schemas.microsoft.com/office/drawing/2014/main" val="3160503440"/>
                    </a:ext>
                  </a:extLst>
                </a:gridCol>
                <a:gridCol w="1476664">
                  <a:extLst>
                    <a:ext uri="{9D8B030D-6E8A-4147-A177-3AD203B41FA5}">
                      <a16:colId xmlns:a16="http://schemas.microsoft.com/office/drawing/2014/main" val="3798934279"/>
                    </a:ext>
                  </a:extLst>
                </a:gridCol>
              </a:tblGrid>
              <a:tr h="409896">
                <a:tc>
                  <a:txBody>
                    <a:bodyPr/>
                    <a:lstStyle/>
                    <a:p>
                      <a:pPr algn="l" fontAlgn="ctr"/>
                      <a:r>
                        <a:rPr lang="en-GB" sz="1200" b="1" i="0" u="none" strike="noStrike">
                          <a:solidFill>
                            <a:srgbClr val="000000"/>
                          </a:solidFill>
                          <a:effectLst/>
                          <a:latin typeface="+mn-lt"/>
                        </a:rPr>
                        <a:t> </a:t>
                      </a:r>
                    </a:p>
                  </a:txBody>
                  <a:tcPr marL="5071" marR="5071" marT="50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200" b="1" i="0" u="none" strike="noStrike" dirty="0">
                          <a:solidFill>
                            <a:srgbClr val="000000"/>
                          </a:solidFill>
                          <a:effectLst/>
                          <a:latin typeface="+mn-lt"/>
                        </a:rPr>
                        <a:t> </a:t>
                      </a:r>
                    </a:p>
                  </a:txBody>
                  <a:tcPr marL="5071" marR="5071" marT="50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200" b="1" i="0" u="none" strike="noStrike" dirty="0">
                          <a:solidFill>
                            <a:srgbClr val="000000"/>
                          </a:solidFill>
                          <a:effectLst/>
                          <a:latin typeface="+mn-lt"/>
                        </a:rPr>
                        <a:t>Total sample </a:t>
                      </a:r>
                      <a:br>
                        <a:rPr lang="en-GB" sz="1200" b="1" i="0" u="none" strike="noStrike" dirty="0">
                          <a:solidFill>
                            <a:srgbClr val="000000"/>
                          </a:solidFill>
                          <a:effectLst/>
                          <a:latin typeface="+mn-lt"/>
                        </a:rPr>
                      </a:br>
                      <a:r>
                        <a:rPr lang="en-GB" sz="1200" b="1" i="0" u="none" strike="noStrike" dirty="0">
                          <a:solidFill>
                            <a:srgbClr val="000000"/>
                          </a:solidFill>
                          <a:effectLst/>
                          <a:latin typeface="+mn-lt"/>
                        </a:rPr>
                        <a:t>N=1302</a:t>
                      </a:r>
                    </a:p>
                  </a:txBody>
                  <a:tcPr marL="5071" marR="5071" marT="50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200" b="1" i="0" u="none" strike="noStrike" dirty="0">
                          <a:solidFill>
                            <a:srgbClr val="000000"/>
                          </a:solidFill>
                          <a:effectLst/>
                          <a:latin typeface="+mn-lt"/>
                        </a:rPr>
                        <a:t>Control</a:t>
                      </a:r>
                      <a:br>
                        <a:rPr lang="en-GB" sz="1200" b="1" i="0" u="none" strike="noStrike" dirty="0">
                          <a:solidFill>
                            <a:srgbClr val="000000"/>
                          </a:solidFill>
                          <a:effectLst/>
                          <a:latin typeface="+mn-lt"/>
                        </a:rPr>
                      </a:br>
                      <a:r>
                        <a:rPr lang="en-GB" sz="1200" b="1" i="0" u="none" strike="noStrike" dirty="0">
                          <a:solidFill>
                            <a:srgbClr val="000000"/>
                          </a:solidFill>
                          <a:effectLst/>
                          <a:latin typeface="+mn-lt"/>
                        </a:rPr>
                        <a:t>N=441</a:t>
                      </a:r>
                    </a:p>
                  </a:txBody>
                  <a:tcPr marL="5071" marR="5071" marT="50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200" b="1" i="0" u="none" strike="noStrike" dirty="0">
                          <a:solidFill>
                            <a:srgbClr val="000000"/>
                          </a:solidFill>
                          <a:effectLst/>
                          <a:latin typeface="+mn-lt"/>
                        </a:rPr>
                        <a:t>National MCOOL</a:t>
                      </a:r>
                      <a:br>
                        <a:rPr lang="en-GB" sz="1200" b="1" i="0" u="none" strike="noStrike" dirty="0">
                          <a:solidFill>
                            <a:srgbClr val="000000"/>
                          </a:solidFill>
                          <a:effectLst/>
                          <a:latin typeface="+mn-lt"/>
                        </a:rPr>
                      </a:br>
                      <a:r>
                        <a:rPr lang="en-GB" sz="1200" b="1" i="0" u="none" strike="noStrike" dirty="0">
                          <a:solidFill>
                            <a:srgbClr val="000000"/>
                          </a:solidFill>
                          <a:effectLst/>
                          <a:latin typeface="+mn-lt"/>
                        </a:rPr>
                        <a:t>N=430</a:t>
                      </a:r>
                    </a:p>
                  </a:txBody>
                  <a:tcPr marL="5071" marR="5071" marT="50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200" b="1" i="0" u="none" strike="noStrike" dirty="0">
                          <a:solidFill>
                            <a:srgbClr val="000000"/>
                          </a:solidFill>
                          <a:effectLst/>
                          <a:latin typeface="+mn-lt"/>
                        </a:rPr>
                        <a:t>General MCOOL</a:t>
                      </a:r>
                      <a:br>
                        <a:rPr lang="en-GB" sz="1200" b="1" i="0" u="none" strike="noStrike" dirty="0">
                          <a:solidFill>
                            <a:srgbClr val="000000"/>
                          </a:solidFill>
                          <a:effectLst/>
                          <a:latin typeface="+mn-lt"/>
                        </a:rPr>
                      </a:br>
                      <a:r>
                        <a:rPr lang="en-GB" sz="1200" b="1" i="0" u="none" strike="noStrike" dirty="0">
                          <a:solidFill>
                            <a:srgbClr val="000000"/>
                          </a:solidFill>
                          <a:effectLst/>
                          <a:latin typeface="+mn-lt"/>
                        </a:rPr>
                        <a:t>N=431</a:t>
                      </a:r>
                    </a:p>
                  </a:txBody>
                  <a:tcPr marL="5071" marR="5071" marT="5071"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3961123"/>
                  </a:ext>
                </a:extLst>
              </a:tr>
              <a:tr h="124133">
                <a:tc>
                  <a:txBody>
                    <a:bodyPr/>
                    <a:lstStyle/>
                    <a:p>
                      <a:pPr algn="l" fontAlgn="ctr"/>
                      <a:r>
                        <a:rPr lang="en-GB" sz="1200" b="1" i="0" u="none" strike="noStrike" dirty="0">
                          <a:solidFill>
                            <a:srgbClr val="000000"/>
                          </a:solidFill>
                          <a:effectLst/>
                          <a:latin typeface="+mn-lt"/>
                        </a:rPr>
                        <a:t>Age</a:t>
                      </a:r>
                    </a:p>
                  </a:txBody>
                  <a:tcPr marL="5071" marR="5071" marT="507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GB" sz="1200" b="0" i="0" u="none" strike="noStrike" dirty="0">
                        <a:solidFill>
                          <a:srgbClr val="000000"/>
                        </a:solidFill>
                        <a:effectLst/>
                        <a:latin typeface="+mn-lt"/>
                      </a:endParaRPr>
                    </a:p>
                  </a:txBody>
                  <a:tcPr marL="5071" marR="5071" marT="50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GB" sz="1200" b="0" i="0" u="none" strike="noStrike">
                        <a:solidFill>
                          <a:srgbClr val="000000"/>
                        </a:solidFill>
                        <a:effectLst/>
                        <a:latin typeface="+mn-lt"/>
                      </a:endParaRPr>
                    </a:p>
                  </a:txBody>
                  <a:tcPr marL="5071" marR="5071" marT="50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GB" sz="1200" b="0" i="0" u="none" strike="noStrike">
                        <a:solidFill>
                          <a:srgbClr val="000000"/>
                        </a:solidFill>
                        <a:effectLst/>
                        <a:latin typeface="+mn-lt"/>
                      </a:endParaRPr>
                    </a:p>
                  </a:txBody>
                  <a:tcPr marL="5071" marR="5071" marT="507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GB" sz="1200" b="0" i="0" u="none" strike="noStrike">
                        <a:solidFill>
                          <a:srgbClr val="000000"/>
                        </a:solidFill>
                        <a:effectLst/>
                        <a:latin typeface="+mn-lt"/>
                      </a:endParaRPr>
                    </a:p>
                  </a:txBody>
                  <a:tcPr marL="5071" marR="5071" marT="5071"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25469067"/>
                  </a:ext>
                </a:extLst>
              </a:tr>
              <a:tr h="124133">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GB" sz="1200" b="0" i="0" u="none" strike="noStrike" dirty="0">
                          <a:solidFill>
                            <a:srgbClr val="000000"/>
                          </a:solidFill>
                          <a:effectLst/>
                          <a:latin typeface="+mn-lt"/>
                        </a:rPr>
                        <a:t>Mean (SD)</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42.42 (10.96)</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43.05 (10.8)</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42.29 (11.27)</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41.89 (10.81)</a:t>
                      </a:r>
                    </a:p>
                  </a:txBody>
                  <a:tcPr marL="5071" marR="5071" marT="5071" marB="0" anchor="ctr">
                    <a:lnL>
                      <a:noFill/>
                    </a:lnL>
                    <a:lnR>
                      <a:noFill/>
                    </a:lnR>
                    <a:lnT>
                      <a:noFill/>
                    </a:lnT>
                    <a:lnB>
                      <a:noFill/>
                    </a:lnB>
                  </a:tcPr>
                </a:tc>
                <a:extLst>
                  <a:ext uri="{0D108BD9-81ED-4DB2-BD59-A6C34878D82A}">
                    <a16:rowId xmlns:a16="http://schemas.microsoft.com/office/drawing/2014/main" val="231954281"/>
                  </a:ext>
                </a:extLst>
              </a:tr>
              <a:tr h="124133">
                <a:tc gridSpan="2">
                  <a:txBody>
                    <a:bodyPr/>
                    <a:lstStyle/>
                    <a:p>
                      <a:pPr algn="l" fontAlgn="ctr"/>
                      <a:r>
                        <a:rPr lang="en-GB" sz="1200" b="1" i="0" u="none" strike="noStrike">
                          <a:solidFill>
                            <a:srgbClr val="000000"/>
                          </a:solidFill>
                          <a:effectLst/>
                          <a:latin typeface="+mn-lt"/>
                        </a:rPr>
                        <a:t>Gender</a:t>
                      </a:r>
                    </a:p>
                  </a:txBody>
                  <a:tcPr marL="5071" marR="5071" marT="5071" marB="0" anchor="ctr">
                    <a:lnL>
                      <a:noFill/>
                    </a:lnL>
                    <a:lnR>
                      <a:noFill/>
                    </a:lnR>
                    <a:lnT>
                      <a:noFill/>
                    </a:lnT>
                    <a:lnB>
                      <a:noFill/>
                    </a:lnB>
                  </a:tcPr>
                </a:tc>
                <a:tc hMerge="1">
                  <a:txBody>
                    <a:bodyPr/>
                    <a:lstStyle/>
                    <a:p>
                      <a:endParaRPr lang="en-GB"/>
                    </a:p>
                  </a:txBody>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extLst>
                  <a:ext uri="{0D108BD9-81ED-4DB2-BD59-A6C34878D82A}">
                    <a16:rowId xmlns:a16="http://schemas.microsoft.com/office/drawing/2014/main" val="1123848691"/>
                  </a:ext>
                </a:extLst>
              </a:tr>
              <a:tr h="124133">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GB" sz="1200" b="0" i="0" u="none" strike="noStrike" dirty="0">
                          <a:solidFill>
                            <a:srgbClr val="000000"/>
                          </a:solidFill>
                          <a:effectLst/>
                          <a:latin typeface="+mn-lt"/>
                        </a:rPr>
                        <a:t>Female</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60.8%</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63.9%</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60.0%</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58.5%</a:t>
                      </a:r>
                    </a:p>
                  </a:txBody>
                  <a:tcPr marL="5071" marR="5071" marT="5071" marB="0" anchor="ctr">
                    <a:lnL>
                      <a:noFill/>
                    </a:lnL>
                    <a:lnR>
                      <a:noFill/>
                    </a:lnR>
                    <a:lnT>
                      <a:noFill/>
                    </a:lnT>
                    <a:lnB>
                      <a:noFill/>
                    </a:lnB>
                  </a:tcPr>
                </a:tc>
                <a:extLst>
                  <a:ext uri="{0D108BD9-81ED-4DB2-BD59-A6C34878D82A}">
                    <a16:rowId xmlns:a16="http://schemas.microsoft.com/office/drawing/2014/main" val="3514686296"/>
                  </a:ext>
                </a:extLst>
              </a:tr>
              <a:tr h="124133">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GB" sz="1200" b="0" i="0" u="none" strike="noStrike" dirty="0">
                          <a:solidFill>
                            <a:srgbClr val="000000"/>
                          </a:solidFill>
                          <a:effectLst/>
                          <a:latin typeface="+mn-lt"/>
                        </a:rPr>
                        <a:t>Male</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39.1%</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36.1%</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40.0%</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41.3%</a:t>
                      </a:r>
                    </a:p>
                  </a:txBody>
                  <a:tcPr marL="5071" marR="5071" marT="5071" marB="0" anchor="ctr">
                    <a:lnL>
                      <a:noFill/>
                    </a:lnL>
                    <a:lnR>
                      <a:noFill/>
                    </a:lnR>
                    <a:lnT>
                      <a:noFill/>
                    </a:lnT>
                    <a:lnB>
                      <a:noFill/>
                    </a:lnB>
                  </a:tcPr>
                </a:tc>
                <a:extLst>
                  <a:ext uri="{0D108BD9-81ED-4DB2-BD59-A6C34878D82A}">
                    <a16:rowId xmlns:a16="http://schemas.microsoft.com/office/drawing/2014/main" val="888156645"/>
                  </a:ext>
                </a:extLst>
              </a:tr>
              <a:tr h="260976">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GB" sz="1200" b="0" i="0" u="none" strike="noStrike" dirty="0">
                          <a:solidFill>
                            <a:srgbClr val="000000"/>
                          </a:solidFill>
                          <a:effectLst/>
                          <a:latin typeface="+mn-lt"/>
                        </a:rPr>
                        <a:t>Other</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0.1%</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0.0%</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0.0%</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0.2%</a:t>
                      </a:r>
                    </a:p>
                  </a:txBody>
                  <a:tcPr marL="5071" marR="5071" marT="5071" marB="0" anchor="ctr">
                    <a:lnL>
                      <a:noFill/>
                    </a:lnL>
                    <a:lnR>
                      <a:noFill/>
                    </a:lnR>
                    <a:lnT>
                      <a:noFill/>
                    </a:lnT>
                    <a:lnB>
                      <a:noFill/>
                    </a:lnB>
                  </a:tcPr>
                </a:tc>
                <a:extLst>
                  <a:ext uri="{0D108BD9-81ED-4DB2-BD59-A6C34878D82A}">
                    <a16:rowId xmlns:a16="http://schemas.microsoft.com/office/drawing/2014/main" val="1673215064"/>
                  </a:ext>
                </a:extLst>
              </a:tr>
              <a:tr h="124133">
                <a:tc gridSpan="2">
                  <a:txBody>
                    <a:bodyPr/>
                    <a:lstStyle/>
                    <a:p>
                      <a:pPr algn="l" fontAlgn="ctr"/>
                      <a:r>
                        <a:rPr lang="en-GB" sz="1200" b="1" i="0" u="none" strike="noStrike">
                          <a:solidFill>
                            <a:srgbClr val="000000"/>
                          </a:solidFill>
                          <a:effectLst/>
                          <a:latin typeface="+mn-lt"/>
                        </a:rPr>
                        <a:t>Education</a:t>
                      </a:r>
                    </a:p>
                  </a:txBody>
                  <a:tcPr marL="5071" marR="5071" marT="5071" marB="0" anchor="ctr">
                    <a:lnL>
                      <a:noFill/>
                    </a:lnL>
                    <a:lnR>
                      <a:noFill/>
                    </a:lnR>
                    <a:lnT>
                      <a:noFill/>
                    </a:lnT>
                    <a:lnB>
                      <a:noFill/>
                    </a:lnB>
                  </a:tcPr>
                </a:tc>
                <a:tc hMerge="1">
                  <a:txBody>
                    <a:bodyPr/>
                    <a:lstStyle/>
                    <a:p>
                      <a:endParaRPr lang="en-GB"/>
                    </a:p>
                  </a:txBody>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extLst>
                  <a:ext uri="{0D108BD9-81ED-4DB2-BD59-A6C34878D82A}">
                    <a16:rowId xmlns:a16="http://schemas.microsoft.com/office/drawing/2014/main" val="2636257858"/>
                  </a:ext>
                </a:extLst>
              </a:tr>
              <a:tr h="124133">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GB" sz="1200" b="0" i="0" u="none" strike="noStrike" dirty="0">
                          <a:solidFill>
                            <a:srgbClr val="000000"/>
                          </a:solidFill>
                          <a:effectLst/>
                          <a:latin typeface="+mn-lt"/>
                        </a:rPr>
                        <a:t>Primary education</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0.9%</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1.1%</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0.9%</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0.7%</a:t>
                      </a:r>
                    </a:p>
                  </a:txBody>
                  <a:tcPr marL="5071" marR="5071" marT="5071" marB="0" anchor="ctr">
                    <a:lnL>
                      <a:noFill/>
                    </a:lnL>
                    <a:lnR>
                      <a:noFill/>
                    </a:lnR>
                    <a:lnT>
                      <a:noFill/>
                    </a:lnT>
                    <a:lnB>
                      <a:noFill/>
                    </a:lnB>
                  </a:tcPr>
                </a:tc>
                <a:extLst>
                  <a:ext uri="{0D108BD9-81ED-4DB2-BD59-A6C34878D82A}">
                    <a16:rowId xmlns:a16="http://schemas.microsoft.com/office/drawing/2014/main" val="1755413301"/>
                  </a:ext>
                </a:extLst>
              </a:tr>
              <a:tr h="124133">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GB" sz="1200" b="0" i="0" u="none" strike="noStrike" dirty="0">
                          <a:solidFill>
                            <a:srgbClr val="000000"/>
                          </a:solidFill>
                          <a:effectLst/>
                          <a:latin typeface="+mn-lt"/>
                        </a:rPr>
                        <a:t>Secondary education</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40.2%</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38.8%</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44.0%</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38.1%</a:t>
                      </a:r>
                    </a:p>
                  </a:txBody>
                  <a:tcPr marL="5071" marR="5071" marT="5071" marB="0" anchor="ctr">
                    <a:lnL>
                      <a:noFill/>
                    </a:lnL>
                    <a:lnR>
                      <a:noFill/>
                    </a:lnR>
                    <a:lnT>
                      <a:noFill/>
                    </a:lnT>
                    <a:lnB>
                      <a:noFill/>
                    </a:lnB>
                  </a:tcPr>
                </a:tc>
                <a:extLst>
                  <a:ext uri="{0D108BD9-81ED-4DB2-BD59-A6C34878D82A}">
                    <a16:rowId xmlns:a16="http://schemas.microsoft.com/office/drawing/2014/main" val="2462302316"/>
                  </a:ext>
                </a:extLst>
              </a:tr>
              <a:tr h="124133">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GB" sz="1200" b="0" i="0" u="none" strike="noStrike" dirty="0">
                          <a:solidFill>
                            <a:srgbClr val="000000"/>
                          </a:solidFill>
                          <a:effectLst/>
                          <a:latin typeface="+mn-lt"/>
                        </a:rPr>
                        <a:t>Vocational education</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17.1%</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18.1%</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14.4%</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18.6%</a:t>
                      </a:r>
                    </a:p>
                  </a:txBody>
                  <a:tcPr marL="5071" marR="5071" marT="5071" marB="0" anchor="ctr">
                    <a:lnL>
                      <a:noFill/>
                    </a:lnL>
                    <a:lnR>
                      <a:noFill/>
                    </a:lnR>
                    <a:lnT>
                      <a:noFill/>
                    </a:lnT>
                    <a:lnB>
                      <a:noFill/>
                    </a:lnB>
                  </a:tcPr>
                </a:tc>
                <a:extLst>
                  <a:ext uri="{0D108BD9-81ED-4DB2-BD59-A6C34878D82A}">
                    <a16:rowId xmlns:a16="http://schemas.microsoft.com/office/drawing/2014/main" val="2386830295"/>
                  </a:ext>
                </a:extLst>
              </a:tr>
              <a:tr h="124133">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GB" sz="1200" b="0" i="0" u="none" strike="noStrike" dirty="0">
                          <a:solidFill>
                            <a:srgbClr val="000000"/>
                          </a:solidFill>
                          <a:effectLst/>
                          <a:latin typeface="+mn-lt"/>
                        </a:rPr>
                        <a:t>Bachelor </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25.5%</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26.5%</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24.9%</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25.1%</a:t>
                      </a:r>
                    </a:p>
                  </a:txBody>
                  <a:tcPr marL="5071" marR="5071" marT="5071" marB="0" anchor="ctr">
                    <a:lnL>
                      <a:noFill/>
                    </a:lnL>
                    <a:lnR>
                      <a:noFill/>
                    </a:lnR>
                    <a:lnT>
                      <a:noFill/>
                    </a:lnT>
                    <a:lnB>
                      <a:noFill/>
                    </a:lnB>
                  </a:tcPr>
                </a:tc>
                <a:extLst>
                  <a:ext uri="{0D108BD9-81ED-4DB2-BD59-A6C34878D82A}">
                    <a16:rowId xmlns:a16="http://schemas.microsoft.com/office/drawing/2014/main" val="431569531"/>
                  </a:ext>
                </a:extLst>
              </a:tr>
              <a:tr h="124133">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GB" sz="1200" b="0" i="0" u="none" strike="noStrike">
                          <a:solidFill>
                            <a:srgbClr val="000000"/>
                          </a:solidFill>
                          <a:effectLst/>
                          <a:latin typeface="+mn-lt"/>
                        </a:rPr>
                        <a:t>Master or higher</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16.3%</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15.4%</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15.8%</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17.6%</a:t>
                      </a:r>
                    </a:p>
                  </a:txBody>
                  <a:tcPr marL="5071" marR="5071" marT="5071" marB="0" anchor="ctr">
                    <a:lnL>
                      <a:noFill/>
                    </a:lnL>
                    <a:lnR>
                      <a:noFill/>
                    </a:lnR>
                    <a:lnT>
                      <a:noFill/>
                    </a:lnT>
                    <a:lnB>
                      <a:noFill/>
                    </a:lnB>
                  </a:tcPr>
                </a:tc>
                <a:extLst>
                  <a:ext uri="{0D108BD9-81ED-4DB2-BD59-A6C34878D82A}">
                    <a16:rowId xmlns:a16="http://schemas.microsoft.com/office/drawing/2014/main" val="4009871560"/>
                  </a:ext>
                </a:extLst>
              </a:tr>
              <a:tr h="124133">
                <a:tc gridSpan="2">
                  <a:txBody>
                    <a:bodyPr/>
                    <a:lstStyle/>
                    <a:p>
                      <a:pPr algn="l" fontAlgn="ctr"/>
                      <a:r>
                        <a:rPr lang="en-GB" sz="1200" b="1" i="0" u="none" strike="noStrike">
                          <a:solidFill>
                            <a:srgbClr val="000000"/>
                          </a:solidFill>
                          <a:effectLst/>
                          <a:latin typeface="+mn-lt"/>
                        </a:rPr>
                        <a:t>Place of residence</a:t>
                      </a:r>
                    </a:p>
                  </a:txBody>
                  <a:tcPr marL="5071" marR="5071" marT="5071" marB="0" anchor="ctr">
                    <a:lnL>
                      <a:noFill/>
                    </a:lnL>
                    <a:lnR>
                      <a:noFill/>
                    </a:lnR>
                    <a:lnT>
                      <a:noFill/>
                    </a:lnT>
                    <a:lnB>
                      <a:noFill/>
                    </a:lnB>
                  </a:tcPr>
                </a:tc>
                <a:tc hMerge="1">
                  <a:txBody>
                    <a:bodyPr/>
                    <a:lstStyle/>
                    <a:p>
                      <a:endParaRPr lang="en-GB"/>
                    </a:p>
                  </a:txBody>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endParaRPr lang="en-GB" sz="1200" b="0" i="0" u="none" strike="noStrike" dirty="0">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endParaRPr lang="en-GB" sz="1200" b="0" i="0" u="none" strike="noStrike" dirty="0">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extLst>
                  <a:ext uri="{0D108BD9-81ED-4DB2-BD59-A6C34878D82A}">
                    <a16:rowId xmlns:a16="http://schemas.microsoft.com/office/drawing/2014/main" val="2225904258"/>
                  </a:ext>
                </a:extLst>
              </a:tr>
              <a:tr h="245167">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US" sz="1200" b="0" i="0" u="none" strike="noStrike" dirty="0">
                          <a:solidFill>
                            <a:srgbClr val="000000"/>
                          </a:solidFill>
                          <a:effectLst/>
                          <a:latin typeface="+mn-lt"/>
                        </a:rPr>
                        <a:t>Village or small city</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(less than 10,000 inhabitants)</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12.8%</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12.7%</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12.8%</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13.0%</a:t>
                      </a:r>
                    </a:p>
                  </a:txBody>
                  <a:tcPr marL="5071" marR="5071" marT="5071" marB="0" anchor="ctr">
                    <a:lnL>
                      <a:noFill/>
                    </a:lnL>
                    <a:lnR>
                      <a:noFill/>
                    </a:lnR>
                    <a:lnT>
                      <a:noFill/>
                    </a:lnT>
                    <a:lnB>
                      <a:noFill/>
                    </a:lnB>
                  </a:tcPr>
                </a:tc>
                <a:extLst>
                  <a:ext uri="{0D108BD9-81ED-4DB2-BD59-A6C34878D82A}">
                    <a16:rowId xmlns:a16="http://schemas.microsoft.com/office/drawing/2014/main" val="2088700487"/>
                  </a:ext>
                </a:extLst>
              </a:tr>
              <a:tr h="245167">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US" sz="1200" b="0" i="0" u="none" strike="noStrike" dirty="0">
                          <a:solidFill>
                            <a:srgbClr val="000000"/>
                          </a:solidFill>
                          <a:effectLst/>
                          <a:latin typeface="+mn-lt"/>
                        </a:rPr>
                        <a:t>Mid-sized city </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(between 10,000 and 100,000 inhabitants)</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38.5%</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37.4%</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38.8%</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39.2%</a:t>
                      </a:r>
                    </a:p>
                  </a:txBody>
                  <a:tcPr marL="5071" marR="5071" marT="5071" marB="0" anchor="ctr">
                    <a:lnL>
                      <a:noFill/>
                    </a:lnL>
                    <a:lnR>
                      <a:noFill/>
                    </a:lnR>
                    <a:lnT>
                      <a:noFill/>
                    </a:lnT>
                    <a:lnB>
                      <a:noFill/>
                    </a:lnB>
                  </a:tcPr>
                </a:tc>
                <a:extLst>
                  <a:ext uri="{0D108BD9-81ED-4DB2-BD59-A6C34878D82A}">
                    <a16:rowId xmlns:a16="http://schemas.microsoft.com/office/drawing/2014/main" val="1313448384"/>
                  </a:ext>
                </a:extLst>
              </a:tr>
              <a:tr h="245167">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US" sz="1200" b="0" i="0" u="none" strike="noStrike" dirty="0">
                          <a:solidFill>
                            <a:srgbClr val="000000"/>
                          </a:solidFill>
                          <a:effectLst/>
                          <a:latin typeface="+mn-lt"/>
                        </a:rPr>
                        <a:t>Large city</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(more than 100,000 inhabitants)</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48.7%</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49.9%</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48.4%</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47.8%</a:t>
                      </a:r>
                    </a:p>
                  </a:txBody>
                  <a:tcPr marL="5071" marR="5071" marT="5071" marB="0" anchor="ctr">
                    <a:lnL>
                      <a:noFill/>
                    </a:lnL>
                    <a:lnR>
                      <a:noFill/>
                    </a:lnR>
                    <a:lnT>
                      <a:noFill/>
                    </a:lnT>
                    <a:lnB>
                      <a:noFill/>
                    </a:lnB>
                  </a:tcPr>
                </a:tc>
                <a:extLst>
                  <a:ext uri="{0D108BD9-81ED-4DB2-BD59-A6C34878D82A}">
                    <a16:rowId xmlns:a16="http://schemas.microsoft.com/office/drawing/2014/main" val="4099381926"/>
                  </a:ext>
                </a:extLst>
              </a:tr>
              <a:tr h="124133">
                <a:tc gridSpan="2">
                  <a:txBody>
                    <a:bodyPr/>
                    <a:lstStyle/>
                    <a:p>
                      <a:pPr algn="l" fontAlgn="ctr"/>
                      <a:r>
                        <a:rPr lang="en-GB" sz="1200" b="1" i="0" u="none" strike="noStrike" dirty="0">
                          <a:solidFill>
                            <a:srgbClr val="000000"/>
                          </a:solidFill>
                          <a:effectLst/>
                          <a:latin typeface="+mn-lt"/>
                        </a:rPr>
                        <a:t>Household income</a:t>
                      </a:r>
                    </a:p>
                  </a:txBody>
                  <a:tcPr marL="5071" marR="5071" marT="5071" marB="0" anchor="ctr">
                    <a:lnL>
                      <a:noFill/>
                    </a:lnL>
                    <a:lnR>
                      <a:noFill/>
                    </a:lnR>
                    <a:lnT>
                      <a:noFill/>
                    </a:lnT>
                    <a:lnB>
                      <a:noFill/>
                    </a:lnB>
                  </a:tcPr>
                </a:tc>
                <a:tc hMerge="1">
                  <a:txBody>
                    <a:bodyPr/>
                    <a:lstStyle/>
                    <a:p>
                      <a:endParaRPr lang="en-GB"/>
                    </a:p>
                  </a:txBody>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endParaRPr lang="en-GB" sz="1200" b="0" i="0" u="none" strike="noStrike" dirty="0">
                        <a:solidFill>
                          <a:srgbClr val="000000"/>
                        </a:solidFill>
                        <a:effectLst/>
                        <a:latin typeface="+mn-lt"/>
                      </a:endParaRPr>
                    </a:p>
                  </a:txBody>
                  <a:tcPr marL="5071" marR="5071" marT="5071" marB="0" anchor="ctr">
                    <a:lnL>
                      <a:noFill/>
                    </a:lnL>
                    <a:lnR>
                      <a:noFill/>
                    </a:lnR>
                    <a:lnT>
                      <a:noFill/>
                    </a:lnT>
                    <a:lnB>
                      <a:noFill/>
                    </a:lnB>
                  </a:tcPr>
                </a:tc>
                <a:extLst>
                  <a:ext uri="{0D108BD9-81ED-4DB2-BD59-A6C34878D82A}">
                    <a16:rowId xmlns:a16="http://schemas.microsoft.com/office/drawing/2014/main" val="3095425394"/>
                  </a:ext>
                </a:extLst>
              </a:tr>
              <a:tr h="141880">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US" sz="1200" b="0" i="0" u="none" strike="noStrike" dirty="0">
                          <a:solidFill>
                            <a:srgbClr val="000000"/>
                          </a:solidFill>
                          <a:effectLst/>
                          <a:latin typeface="+mn-lt"/>
                        </a:rPr>
                        <a:t>Regular difficulties in covering all monthly expenses</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7.5%</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8.8%</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6.5%</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7.2%</a:t>
                      </a:r>
                    </a:p>
                  </a:txBody>
                  <a:tcPr marL="5071" marR="5071" marT="5071" marB="0" anchor="ctr">
                    <a:lnL>
                      <a:noFill/>
                    </a:lnL>
                    <a:lnR>
                      <a:noFill/>
                    </a:lnR>
                    <a:lnT>
                      <a:noFill/>
                    </a:lnT>
                    <a:lnB>
                      <a:noFill/>
                    </a:lnB>
                  </a:tcPr>
                </a:tc>
                <a:extLst>
                  <a:ext uri="{0D108BD9-81ED-4DB2-BD59-A6C34878D82A}">
                    <a16:rowId xmlns:a16="http://schemas.microsoft.com/office/drawing/2014/main" val="2411842177"/>
                  </a:ext>
                </a:extLst>
              </a:tr>
              <a:tr h="141880">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US" sz="1200" b="0" i="0" u="none" strike="noStrike" dirty="0">
                          <a:solidFill>
                            <a:srgbClr val="000000"/>
                          </a:solidFill>
                          <a:effectLst/>
                          <a:latin typeface="+mn-lt"/>
                        </a:rPr>
                        <a:t>Occasional difficulties in covering all monthly expenses</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9.2%</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10.4%</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10.0%</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7.2%</a:t>
                      </a:r>
                    </a:p>
                  </a:txBody>
                  <a:tcPr marL="5071" marR="5071" marT="5071" marB="0" anchor="ctr">
                    <a:lnL>
                      <a:noFill/>
                    </a:lnL>
                    <a:lnR>
                      <a:noFill/>
                    </a:lnR>
                    <a:lnT>
                      <a:noFill/>
                    </a:lnT>
                    <a:lnB>
                      <a:noFill/>
                    </a:lnB>
                  </a:tcPr>
                </a:tc>
                <a:extLst>
                  <a:ext uri="{0D108BD9-81ED-4DB2-BD59-A6C34878D82A}">
                    <a16:rowId xmlns:a16="http://schemas.microsoft.com/office/drawing/2014/main" val="3582282664"/>
                  </a:ext>
                </a:extLst>
              </a:tr>
              <a:tr h="124133">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GB" sz="1200" b="0" i="0" u="none" strike="noStrike" dirty="0">
                          <a:solidFill>
                            <a:srgbClr val="000000"/>
                          </a:solidFill>
                          <a:effectLst/>
                          <a:latin typeface="+mn-lt"/>
                        </a:rPr>
                        <a:t>Living </a:t>
                      </a:r>
                      <a:r>
                        <a:rPr lang="en-GB" sz="1200" b="0" i="0" u="none" strike="noStrike" dirty="0" err="1">
                          <a:solidFill>
                            <a:srgbClr val="000000"/>
                          </a:solidFill>
                          <a:effectLst/>
                          <a:latin typeface="+mn-lt"/>
                        </a:rPr>
                        <a:t>paycheck</a:t>
                      </a:r>
                      <a:r>
                        <a:rPr lang="en-GB" sz="1200" b="0" i="0" u="none" strike="noStrike" dirty="0">
                          <a:solidFill>
                            <a:srgbClr val="000000"/>
                          </a:solidFill>
                          <a:effectLst/>
                          <a:latin typeface="+mn-lt"/>
                        </a:rPr>
                        <a:t> to </a:t>
                      </a:r>
                      <a:r>
                        <a:rPr lang="en-GB" sz="1200" b="0" i="0" u="none" strike="noStrike" dirty="0" err="1">
                          <a:solidFill>
                            <a:srgbClr val="000000"/>
                          </a:solidFill>
                          <a:effectLst/>
                          <a:latin typeface="+mn-lt"/>
                        </a:rPr>
                        <a:t>paycheck</a:t>
                      </a:r>
                      <a:endParaRPr lang="en-GB" sz="1200" b="0" i="0" u="none" strike="noStrike" dirty="0">
                        <a:solidFill>
                          <a:srgbClr val="000000"/>
                        </a:solidFill>
                        <a:effectLst/>
                        <a:latin typeface="+mn-lt"/>
                      </a:endParaRP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43.2%</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43.3%</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38.6%</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47.8%</a:t>
                      </a:r>
                    </a:p>
                  </a:txBody>
                  <a:tcPr marL="5071" marR="5071" marT="5071" marB="0" anchor="ctr">
                    <a:lnL>
                      <a:noFill/>
                    </a:lnL>
                    <a:lnR>
                      <a:noFill/>
                    </a:lnR>
                    <a:lnT>
                      <a:noFill/>
                    </a:lnT>
                    <a:lnB>
                      <a:noFill/>
                    </a:lnB>
                  </a:tcPr>
                </a:tc>
                <a:extLst>
                  <a:ext uri="{0D108BD9-81ED-4DB2-BD59-A6C34878D82A}">
                    <a16:rowId xmlns:a16="http://schemas.microsoft.com/office/drawing/2014/main" val="1327435310"/>
                  </a:ext>
                </a:extLst>
              </a:tr>
              <a:tr h="141880">
                <a:tc>
                  <a:txBody>
                    <a:bodyPr/>
                    <a:lstStyle/>
                    <a:p>
                      <a:pPr algn="l" fontAlgn="ctr"/>
                      <a:endParaRPr lang="en-GB" sz="1200" b="0" i="0" u="none" strike="noStrike">
                        <a:solidFill>
                          <a:srgbClr val="000000"/>
                        </a:solidFill>
                        <a:effectLst/>
                        <a:latin typeface="+mn-lt"/>
                      </a:endParaRPr>
                    </a:p>
                  </a:txBody>
                  <a:tcPr marL="5071" marR="5071" marT="5071" marB="0" anchor="ctr">
                    <a:lnL>
                      <a:noFill/>
                    </a:lnL>
                    <a:lnR>
                      <a:noFill/>
                    </a:lnR>
                    <a:lnT>
                      <a:noFill/>
                    </a:lnT>
                    <a:lnB>
                      <a:noFill/>
                    </a:lnB>
                  </a:tcPr>
                </a:tc>
                <a:tc>
                  <a:txBody>
                    <a:bodyPr/>
                    <a:lstStyle/>
                    <a:p>
                      <a:pPr algn="l" fontAlgn="ctr"/>
                      <a:r>
                        <a:rPr lang="en-US" sz="1200" b="0" i="0" u="none" strike="noStrike" dirty="0">
                          <a:solidFill>
                            <a:srgbClr val="000000"/>
                          </a:solidFill>
                          <a:effectLst/>
                          <a:latin typeface="+mn-lt"/>
                        </a:rPr>
                        <a:t>Covering all monthly expenses and little savings possible</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35.1%</a:t>
                      </a:r>
                    </a:p>
                  </a:txBody>
                  <a:tcPr marL="5071" marR="5071" marT="5071" marB="0" anchor="ctr">
                    <a:lnL>
                      <a:noFill/>
                    </a:lnL>
                    <a:lnR>
                      <a:noFill/>
                    </a:lnR>
                    <a:lnT>
                      <a:noFill/>
                    </a:lnT>
                    <a:lnB>
                      <a:noFill/>
                    </a:lnB>
                  </a:tcPr>
                </a:tc>
                <a:tc>
                  <a:txBody>
                    <a:bodyPr/>
                    <a:lstStyle/>
                    <a:p>
                      <a:pPr algn="r" fontAlgn="ctr"/>
                      <a:r>
                        <a:rPr lang="en-GB" sz="1200" b="0" i="0" u="none" strike="noStrike">
                          <a:solidFill>
                            <a:srgbClr val="000000"/>
                          </a:solidFill>
                          <a:effectLst/>
                          <a:latin typeface="+mn-lt"/>
                        </a:rPr>
                        <a:t>32.9%</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40.9%</a:t>
                      </a:r>
                    </a:p>
                  </a:txBody>
                  <a:tcPr marL="5071" marR="5071" marT="5071" marB="0" anchor="ctr">
                    <a:lnL>
                      <a:noFill/>
                    </a:lnL>
                    <a:lnR>
                      <a:noFill/>
                    </a:lnR>
                    <a:lnT>
                      <a:noFill/>
                    </a:lnT>
                    <a:lnB>
                      <a:noFill/>
                    </a:lnB>
                  </a:tcPr>
                </a:tc>
                <a:tc>
                  <a:txBody>
                    <a:bodyPr/>
                    <a:lstStyle/>
                    <a:p>
                      <a:pPr algn="r" fontAlgn="ctr"/>
                      <a:r>
                        <a:rPr lang="en-GB" sz="1200" b="0" i="0" u="none" strike="noStrike" dirty="0">
                          <a:solidFill>
                            <a:srgbClr val="000000"/>
                          </a:solidFill>
                          <a:effectLst/>
                          <a:latin typeface="+mn-lt"/>
                        </a:rPr>
                        <a:t>31.6%</a:t>
                      </a:r>
                    </a:p>
                  </a:txBody>
                  <a:tcPr marL="5071" marR="5071" marT="5071" marB="0" anchor="ctr">
                    <a:lnL>
                      <a:noFill/>
                    </a:lnL>
                    <a:lnR>
                      <a:noFill/>
                    </a:lnR>
                    <a:lnT>
                      <a:noFill/>
                    </a:lnT>
                    <a:lnB>
                      <a:noFill/>
                    </a:lnB>
                  </a:tcPr>
                </a:tc>
                <a:extLst>
                  <a:ext uri="{0D108BD9-81ED-4DB2-BD59-A6C34878D82A}">
                    <a16:rowId xmlns:a16="http://schemas.microsoft.com/office/drawing/2014/main" val="3439510589"/>
                  </a:ext>
                </a:extLst>
              </a:tr>
              <a:tr h="124133">
                <a:tc>
                  <a:txBody>
                    <a:bodyPr/>
                    <a:lstStyle/>
                    <a:p>
                      <a:pPr algn="l" fontAlgn="ctr"/>
                      <a:r>
                        <a:rPr lang="en-GB" sz="1200" b="0" i="0" u="none" strike="noStrike">
                          <a:solidFill>
                            <a:srgbClr val="000000"/>
                          </a:solidFill>
                          <a:effectLst/>
                          <a:latin typeface="+mn-lt"/>
                        </a:rPr>
                        <a:t> </a:t>
                      </a:r>
                    </a:p>
                  </a:txBody>
                  <a:tcPr marL="5071" marR="5071" marT="507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r>
                        <a:rPr lang="en-GB" sz="1200" b="0" i="0" u="none" strike="noStrike" dirty="0">
                          <a:solidFill>
                            <a:srgbClr val="000000"/>
                          </a:solidFill>
                          <a:effectLst/>
                          <a:latin typeface="+mn-lt"/>
                        </a:rPr>
                        <a:t>Income allows regular savings</a:t>
                      </a:r>
                    </a:p>
                  </a:txBody>
                  <a:tcPr marL="5071" marR="5071" marT="507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GB" sz="1200" b="0" i="0" u="none" strike="noStrike">
                          <a:solidFill>
                            <a:srgbClr val="000000"/>
                          </a:solidFill>
                          <a:effectLst/>
                          <a:latin typeface="+mn-lt"/>
                        </a:rPr>
                        <a:t>4.9%</a:t>
                      </a:r>
                    </a:p>
                  </a:txBody>
                  <a:tcPr marL="5071" marR="5071" marT="507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GB" sz="1200" b="0" i="0" u="none" strike="noStrike">
                          <a:solidFill>
                            <a:srgbClr val="000000"/>
                          </a:solidFill>
                          <a:effectLst/>
                          <a:latin typeface="+mn-lt"/>
                        </a:rPr>
                        <a:t>4.5%</a:t>
                      </a:r>
                    </a:p>
                  </a:txBody>
                  <a:tcPr marL="5071" marR="5071" marT="507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GB" sz="1200" b="0" i="0" u="none" strike="noStrike" dirty="0">
                          <a:solidFill>
                            <a:srgbClr val="000000"/>
                          </a:solidFill>
                          <a:effectLst/>
                          <a:latin typeface="+mn-lt"/>
                        </a:rPr>
                        <a:t>4.0%</a:t>
                      </a:r>
                    </a:p>
                  </a:txBody>
                  <a:tcPr marL="5071" marR="5071" marT="5071"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n-GB" sz="1200" b="0" i="0" u="none" strike="noStrike" dirty="0">
                          <a:solidFill>
                            <a:srgbClr val="000000"/>
                          </a:solidFill>
                          <a:effectLst/>
                          <a:latin typeface="+mn-lt"/>
                        </a:rPr>
                        <a:t>6.3%</a:t>
                      </a:r>
                    </a:p>
                  </a:txBody>
                  <a:tcPr marL="5071" marR="5071" marT="5071"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949489"/>
                  </a:ext>
                </a:extLst>
              </a:tr>
            </a:tbl>
          </a:graphicData>
        </a:graphic>
      </p:graphicFrame>
    </p:spTree>
    <p:extLst>
      <p:ext uri="{BB962C8B-B14F-4D97-AF65-F5344CB8AC3E}">
        <p14:creationId xmlns:p14="http://schemas.microsoft.com/office/powerpoint/2010/main" val="2571546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A1876-E1B0-2057-B8BF-27BC16CED772}"/>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2569852-0190-AA38-ACC9-9A86E3C0258A}"/>
              </a:ext>
            </a:extLst>
          </p:cNvPr>
          <p:cNvCxnSpPr>
            <a:cxnSpLocks/>
          </p:cNvCxnSpPr>
          <p:nvPr/>
        </p:nvCxnSpPr>
        <p:spPr>
          <a:xfrm>
            <a:off x="262191" y="6337771"/>
            <a:ext cx="11653520" cy="0"/>
          </a:xfrm>
          <a:prstGeom prst="line">
            <a:avLst/>
          </a:prstGeom>
          <a:ln>
            <a:tailEnd type="none" w="lg" len="med"/>
          </a:ln>
        </p:spPr>
        <p:style>
          <a:lnRef idx="1">
            <a:schemeClr val="accent3"/>
          </a:lnRef>
          <a:fillRef idx="0">
            <a:schemeClr val="accent3"/>
          </a:fillRef>
          <a:effectRef idx="0">
            <a:schemeClr val="accent3"/>
          </a:effectRef>
          <a:fontRef idx="minor">
            <a:schemeClr val="tx1"/>
          </a:fontRef>
        </p:style>
      </p:cxnSp>
      <p:pic>
        <p:nvPicPr>
          <p:cNvPr id="7" name="Picture 6">
            <a:extLst>
              <a:ext uri="{FF2B5EF4-FFF2-40B4-BE49-F238E27FC236}">
                <a16:creationId xmlns:a16="http://schemas.microsoft.com/office/drawing/2014/main" id="{A030BD1C-5600-8F6A-3D96-81DDEB48943D}"/>
              </a:ext>
            </a:extLst>
          </p:cNvPr>
          <p:cNvPicPr>
            <a:picLocks noChangeAspect="1"/>
          </p:cNvPicPr>
          <p:nvPr/>
        </p:nvPicPr>
        <p:blipFill>
          <a:blip r:embed="rId3"/>
          <a:stretch>
            <a:fillRect/>
          </a:stretch>
        </p:blipFill>
        <p:spPr>
          <a:xfrm>
            <a:off x="10998398" y="6402228"/>
            <a:ext cx="917313" cy="353930"/>
          </a:xfrm>
          <a:prstGeom prst="rect">
            <a:avLst/>
          </a:prstGeom>
        </p:spPr>
      </p:pic>
      <p:pic>
        <p:nvPicPr>
          <p:cNvPr id="8" name="Picture 7">
            <a:extLst>
              <a:ext uri="{FF2B5EF4-FFF2-40B4-BE49-F238E27FC236}">
                <a16:creationId xmlns:a16="http://schemas.microsoft.com/office/drawing/2014/main" id="{8197F401-593B-22BC-2704-724E5CAEBFE1}"/>
              </a:ext>
            </a:extLst>
          </p:cNvPr>
          <p:cNvPicPr>
            <a:picLocks noChangeAspect="1"/>
          </p:cNvPicPr>
          <p:nvPr/>
        </p:nvPicPr>
        <p:blipFill rotWithShape="1">
          <a:blip r:embed="rId4"/>
          <a:srcRect l="23530" t="24576" r="21067" b="37864"/>
          <a:stretch/>
        </p:blipFill>
        <p:spPr>
          <a:xfrm>
            <a:off x="262190" y="6421890"/>
            <a:ext cx="547413" cy="334268"/>
          </a:xfrm>
          <a:prstGeom prst="rect">
            <a:avLst/>
          </a:prstGeom>
        </p:spPr>
      </p:pic>
      <p:sp>
        <p:nvSpPr>
          <p:cNvPr id="9" name="Slide Number Placeholder 8">
            <a:extLst>
              <a:ext uri="{FF2B5EF4-FFF2-40B4-BE49-F238E27FC236}">
                <a16:creationId xmlns:a16="http://schemas.microsoft.com/office/drawing/2014/main" id="{DF10C511-D518-D8DE-CCF5-482E0D01162C}"/>
              </a:ext>
            </a:extLst>
          </p:cNvPr>
          <p:cNvSpPr>
            <a:spLocks noGrp="1"/>
          </p:cNvSpPr>
          <p:nvPr>
            <p:ph type="sldNum" sz="quarter" idx="12"/>
          </p:nvPr>
        </p:nvSpPr>
        <p:spPr>
          <a:xfrm>
            <a:off x="4717351" y="6420380"/>
            <a:ext cx="2743200" cy="365125"/>
          </a:xfrm>
        </p:spPr>
        <p:txBody>
          <a:bodyPr/>
          <a:lstStyle/>
          <a:p>
            <a:pPr algn="ctr"/>
            <a:fld id="{5C4485C8-A323-4441-8F16-B556F945FCE2}" type="slidenum">
              <a:rPr lang="en-GB" smtClean="0"/>
              <a:pPr algn="ctr"/>
              <a:t>16</a:t>
            </a:fld>
            <a:endParaRPr lang="en-GB" dirty="0"/>
          </a:p>
        </p:txBody>
      </p:sp>
      <p:sp>
        <p:nvSpPr>
          <p:cNvPr id="11" name="Titel 1">
            <a:extLst>
              <a:ext uri="{FF2B5EF4-FFF2-40B4-BE49-F238E27FC236}">
                <a16:creationId xmlns:a16="http://schemas.microsoft.com/office/drawing/2014/main" id="{C4E413C3-5961-536B-0D69-6674954BED59}"/>
              </a:ext>
            </a:extLst>
          </p:cNvPr>
          <p:cNvSpPr txBox="1">
            <a:spLocks/>
          </p:cNvSpPr>
          <p:nvPr/>
        </p:nvSpPr>
        <p:spPr>
          <a:xfrm>
            <a:off x="2856000" y="241968"/>
            <a:ext cx="6480000" cy="647278"/>
          </a:xfrm>
          <a:prstGeom prst="rect">
            <a:avLst/>
          </a:prstGeom>
        </p:spPr>
        <p:txBody>
          <a:bodyPr vert="horz" lIns="0" tIns="0" rIns="0" bIns="0" rtlCol="0" anchor="ctr" anchorCtr="0">
            <a:noAutofit/>
          </a:bodyPr>
          <a:lstStyle>
            <a:lvl1pPr algn="l" defTabSz="914400" rtl="0" eaLnBrk="1" latinLnBrk="0" hangingPunct="1">
              <a:lnSpc>
                <a:spcPts val="2600"/>
              </a:lnSpc>
              <a:spcBef>
                <a:spcPts val="600"/>
              </a:spcBef>
              <a:buNone/>
              <a:defRPr sz="2400" kern="1200" cap="all" baseline="0">
                <a:solidFill>
                  <a:schemeClr val="accent3"/>
                </a:solidFill>
                <a:latin typeface="Exo 2 Semi Bold" pitchFamily="50" charset="0"/>
                <a:ea typeface="+mj-ea"/>
                <a:cs typeface="+mj-cs"/>
              </a:defRPr>
            </a:lvl1pPr>
          </a:lstStyle>
          <a:p>
            <a:pPr algn="ctr"/>
            <a:r>
              <a:rPr lang="en-GB" sz="2800" b="1" dirty="0">
                <a:solidFill>
                  <a:srgbClr val="0070C0"/>
                </a:solidFill>
                <a:latin typeface="+mn-lt"/>
              </a:rPr>
              <a:t>Appendix I: results of RPL models</a:t>
            </a:r>
          </a:p>
        </p:txBody>
      </p:sp>
      <p:graphicFrame>
        <p:nvGraphicFramePr>
          <p:cNvPr id="2" name="Table 1">
            <a:extLst>
              <a:ext uri="{FF2B5EF4-FFF2-40B4-BE49-F238E27FC236}">
                <a16:creationId xmlns:a16="http://schemas.microsoft.com/office/drawing/2014/main" id="{3564C272-E93C-34FB-0C40-1BA97471BD2D}"/>
              </a:ext>
            </a:extLst>
          </p:cNvPr>
          <p:cNvGraphicFramePr>
            <a:graphicFrameLocks noGrp="1"/>
          </p:cNvGraphicFramePr>
          <p:nvPr>
            <p:extLst>
              <p:ext uri="{D42A27DB-BD31-4B8C-83A1-F6EECF244321}">
                <p14:modId xmlns:p14="http://schemas.microsoft.com/office/powerpoint/2010/main" val="825550328"/>
              </p:ext>
            </p:extLst>
          </p:nvPr>
        </p:nvGraphicFramePr>
        <p:xfrm>
          <a:off x="1001602" y="971854"/>
          <a:ext cx="10188795" cy="4970356"/>
        </p:xfrm>
        <a:graphic>
          <a:graphicData uri="http://schemas.openxmlformats.org/drawingml/2006/table">
            <a:tbl>
              <a:tblPr/>
              <a:tblGrid>
                <a:gridCol w="1254007">
                  <a:extLst>
                    <a:ext uri="{9D8B030D-6E8A-4147-A177-3AD203B41FA5}">
                      <a16:colId xmlns:a16="http://schemas.microsoft.com/office/drawing/2014/main" val="1487816898"/>
                    </a:ext>
                  </a:extLst>
                </a:gridCol>
                <a:gridCol w="1567506">
                  <a:extLst>
                    <a:ext uri="{9D8B030D-6E8A-4147-A177-3AD203B41FA5}">
                      <a16:colId xmlns:a16="http://schemas.microsoft.com/office/drawing/2014/main" val="2637556085"/>
                    </a:ext>
                  </a:extLst>
                </a:gridCol>
                <a:gridCol w="1567506">
                  <a:extLst>
                    <a:ext uri="{9D8B030D-6E8A-4147-A177-3AD203B41FA5}">
                      <a16:colId xmlns:a16="http://schemas.microsoft.com/office/drawing/2014/main" val="934158148"/>
                    </a:ext>
                  </a:extLst>
                </a:gridCol>
                <a:gridCol w="1410755">
                  <a:extLst>
                    <a:ext uri="{9D8B030D-6E8A-4147-A177-3AD203B41FA5}">
                      <a16:colId xmlns:a16="http://schemas.microsoft.com/office/drawing/2014/main" val="261257773"/>
                    </a:ext>
                  </a:extLst>
                </a:gridCol>
                <a:gridCol w="1410755">
                  <a:extLst>
                    <a:ext uri="{9D8B030D-6E8A-4147-A177-3AD203B41FA5}">
                      <a16:colId xmlns:a16="http://schemas.microsoft.com/office/drawing/2014/main" val="867705584"/>
                    </a:ext>
                  </a:extLst>
                </a:gridCol>
                <a:gridCol w="1489133">
                  <a:extLst>
                    <a:ext uri="{9D8B030D-6E8A-4147-A177-3AD203B41FA5}">
                      <a16:colId xmlns:a16="http://schemas.microsoft.com/office/drawing/2014/main" val="707091442"/>
                    </a:ext>
                  </a:extLst>
                </a:gridCol>
                <a:gridCol w="1489133">
                  <a:extLst>
                    <a:ext uri="{9D8B030D-6E8A-4147-A177-3AD203B41FA5}">
                      <a16:colId xmlns:a16="http://schemas.microsoft.com/office/drawing/2014/main" val="3135630882"/>
                    </a:ext>
                  </a:extLst>
                </a:gridCol>
              </a:tblGrid>
              <a:tr h="155405">
                <a:tc rowSpan="2">
                  <a:txBody>
                    <a:bodyPr/>
                    <a:lstStyle/>
                    <a:p>
                      <a:pPr algn="ctr" fontAlgn="b">
                        <a:buNone/>
                      </a:pPr>
                      <a:r>
                        <a:rPr lang="en-DE" sz="2000" b="1" i="0" u="none" strike="noStrike">
                          <a:solidFill>
                            <a:srgbClr val="000000"/>
                          </a:solidFill>
                          <a:effectLst/>
                          <a:latin typeface="+mn-lt"/>
                        </a:rPr>
                        <a:t> </a:t>
                      </a:r>
                    </a:p>
                  </a:txBody>
                  <a:tcPr marL="5359" marR="5359" marT="535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b">
                        <a:buNone/>
                      </a:pPr>
                      <a:r>
                        <a:rPr lang="en-GB" sz="2000" b="1" i="0" u="none" strike="noStrike">
                          <a:solidFill>
                            <a:srgbClr val="000000"/>
                          </a:solidFill>
                          <a:effectLst/>
                          <a:latin typeface="+mn-lt"/>
                        </a:rPr>
                        <a:t>Control group</a:t>
                      </a:r>
                    </a:p>
                  </a:txBody>
                  <a:tcPr marL="5359" marR="5359" marT="5359" marB="0" anchor="b">
                    <a:lnL>
                      <a:noFill/>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lang="en-DE"/>
                    </a:p>
                  </a:txBody>
                  <a:tcPr/>
                </a:tc>
                <a:tc gridSpan="2">
                  <a:txBody>
                    <a:bodyPr/>
                    <a:lstStyle/>
                    <a:p>
                      <a:pPr algn="ctr" fontAlgn="b">
                        <a:buNone/>
                      </a:pPr>
                      <a:r>
                        <a:rPr lang="en-GB" sz="2000" b="1" i="0" u="none" strike="noStrike">
                          <a:solidFill>
                            <a:srgbClr val="000000"/>
                          </a:solidFill>
                          <a:effectLst/>
                          <a:latin typeface="+mn-lt"/>
                        </a:rPr>
                        <a:t>nMCOOL</a:t>
                      </a:r>
                    </a:p>
                  </a:txBody>
                  <a:tcPr marL="5359" marR="5359" marT="5359" marB="0" anchor="b">
                    <a:lnL>
                      <a:noFill/>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lang="en-DE"/>
                    </a:p>
                  </a:txBody>
                  <a:tcPr/>
                </a:tc>
                <a:tc gridSpan="2">
                  <a:txBody>
                    <a:bodyPr/>
                    <a:lstStyle/>
                    <a:p>
                      <a:pPr algn="ctr" fontAlgn="b">
                        <a:buNone/>
                      </a:pPr>
                      <a:r>
                        <a:rPr lang="en-GB" sz="2000" b="1" i="0" u="none" strike="noStrike">
                          <a:solidFill>
                            <a:srgbClr val="000000"/>
                          </a:solidFill>
                          <a:effectLst/>
                          <a:latin typeface="+mn-lt"/>
                        </a:rPr>
                        <a:t>gMCOOL</a:t>
                      </a:r>
                    </a:p>
                  </a:txBody>
                  <a:tcPr marL="5359" marR="5359" marT="5359" marB="0" anchor="b">
                    <a:lnL>
                      <a:noFill/>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lang="en-DE"/>
                    </a:p>
                  </a:txBody>
                  <a:tcPr/>
                </a:tc>
                <a:extLst>
                  <a:ext uri="{0D108BD9-81ED-4DB2-BD59-A6C34878D82A}">
                    <a16:rowId xmlns:a16="http://schemas.microsoft.com/office/drawing/2014/main" val="4120586007"/>
                  </a:ext>
                </a:extLst>
              </a:tr>
              <a:tr h="155405">
                <a:tc vMerge="1">
                  <a:txBody>
                    <a:bodyPr/>
                    <a:lstStyle/>
                    <a:p>
                      <a:endParaRPr lang="en-DE"/>
                    </a:p>
                  </a:txBody>
                  <a:tcPr/>
                </a:tc>
                <a:tc>
                  <a:txBody>
                    <a:bodyPr/>
                    <a:lstStyle/>
                    <a:p>
                      <a:pPr algn="ctr" fontAlgn="ctr">
                        <a:buNone/>
                      </a:pPr>
                      <a:r>
                        <a:rPr lang="en-GB" sz="2000" b="1" i="0" u="none" strike="noStrike">
                          <a:solidFill>
                            <a:srgbClr val="000000"/>
                          </a:solidFill>
                          <a:effectLst/>
                          <a:latin typeface="+mn-lt"/>
                        </a:rPr>
                        <a:t>b (SE)</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1" i="0" u="none" strike="noStrike">
                          <a:solidFill>
                            <a:srgbClr val="000000"/>
                          </a:solidFill>
                          <a:effectLst/>
                          <a:latin typeface="+mn-lt"/>
                        </a:rPr>
                        <a:t>z / p</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1" i="0" u="none" strike="noStrike">
                          <a:solidFill>
                            <a:srgbClr val="000000"/>
                          </a:solidFill>
                          <a:effectLst/>
                          <a:latin typeface="+mn-lt"/>
                        </a:rPr>
                        <a:t>b (SE)</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1" i="0" u="none" strike="noStrike">
                          <a:solidFill>
                            <a:srgbClr val="000000"/>
                          </a:solidFill>
                          <a:effectLst/>
                          <a:latin typeface="+mn-lt"/>
                        </a:rPr>
                        <a:t>z / p</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1" i="0" u="none" strike="noStrike">
                          <a:solidFill>
                            <a:srgbClr val="000000"/>
                          </a:solidFill>
                          <a:effectLst/>
                          <a:latin typeface="+mn-lt"/>
                        </a:rPr>
                        <a:t>b (SE)</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1" i="0" u="none" strike="noStrike">
                          <a:solidFill>
                            <a:srgbClr val="000000"/>
                          </a:solidFill>
                          <a:effectLst/>
                          <a:latin typeface="+mn-lt"/>
                        </a:rPr>
                        <a:t>z / p</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2249220"/>
                  </a:ext>
                </a:extLst>
              </a:tr>
              <a:tr h="155405">
                <a:tc gridSpan="7">
                  <a:txBody>
                    <a:bodyPr/>
                    <a:lstStyle/>
                    <a:p>
                      <a:pPr algn="l" fontAlgn="ctr">
                        <a:buNone/>
                      </a:pPr>
                      <a:r>
                        <a:rPr lang="en-GB" sz="2000" b="1" i="0" u="none" strike="noStrike">
                          <a:solidFill>
                            <a:srgbClr val="000000"/>
                          </a:solidFill>
                          <a:effectLst/>
                          <a:latin typeface="+mn-lt"/>
                        </a:rPr>
                        <a:t>Parameter estimates</a:t>
                      </a:r>
                    </a:p>
                  </a:txBody>
                  <a:tcPr marL="5359" marR="5359" marT="5359" marB="0" anchor="ctr">
                    <a:lnL>
                      <a:noFill/>
                    </a:lnL>
                    <a:lnR>
                      <a:noFill/>
                    </a:lnR>
                    <a:lnT w="6350" cap="flat" cmpd="sng" algn="ctr">
                      <a:solidFill>
                        <a:srgbClr val="000000"/>
                      </a:solidFill>
                      <a:prstDash val="solid"/>
                      <a:round/>
                      <a:headEnd type="none" w="med" len="med"/>
                      <a:tailEnd type="none" w="med" len="med"/>
                    </a:lnT>
                    <a:lnB>
                      <a:noFill/>
                    </a:lnB>
                    <a:noFill/>
                  </a:tcPr>
                </a:tc>
                <a:tc hMerge="1">
                  <a:txBody>
                    <a:bodyPr/>
                    <a:lstStyle/>
                    <a:p>
                      <a:endParaRPr lang="en-DE"/>
                    </a:p>
                  </a:txBody>
                  <a:tcPr/>
                </a:tc>
                <a:tc hMerge="1">
                  <a:txBody>
                    <a:bodyPr/>
                    <a:lstStyle/>
                    <a:p>
                      <a:endParaRPr lang="en-DE"/>
                    </a:p>
                  </a:txBody>
                  <a:tcPr/>
                </a:tc>
                <a:tc hMerge="1">
                  <a:txBody>
                    <a:bodyPr/>
                    <a:lstStyle/>
                    <a:p>
                      <a:endParaRPr lang="en-DE"/>
                    </a:p>
                  </a:txBody>
                  <a:tcPr/>
                </a:tc>
                <a:tc hMerge="1">
                  <a:txBody>
                    <a:bodyPr/>
                    <a:lstStyle/>
                    <a:p>
                      <a:endParaRPr lang="en-DE"/>
                    </a:p>
                  </a:txBody>
                  <a:tcPr/>
                </a:tc>
                <a:tc hMerge="1">
                  <a:txBody>
                    <a:bodyPr/>
                    <a:lstStyle/>
                    <a:p>
                      <a:endParaRPr lang="en-DE"/>
                    </a:p>
                  </a:txBody>
                  <a:tcPr/>
                </a:tc>
                <a:tc hMerge="1">
                  <a:txBody>
                    <a:bodyPr/>
                    <a:lstStyle/>
                    <a:p>
                      <a:endParaRPr lang="en-DE"/>
                    </a:p>
                  </a:txBody>
                  <a:tcPr/>
                </a:tc>
                <a:extLst>
                  <a:ext uri="{0D108BD9-81ED-4DB2-BD59-A6C34878D82A}">
                    <a16:rowId xmlns:a16="http://schemas.microsoft.com/office/drawing/2014/main" val="3311646225"/>
                  </a:ext>
                </a:extLst>
              </a:tr>
              <a:tr h="310810">
                <a:tc>
                  <a:txBody>
                    <a:bodyPr/>
                    <a:lstStyle/>
                    <a:p>
                      <a:pPr algn="l" fontAlgn="ctr">
                        <a:buNone/>
                      </a:pPr>
                      <a:r>
                        <a:rPr lang="en-GB" sz="2000" b="0" i="0" u="none" strike="noStrike">
                          <a:solidFill>
                            <a:srgbClr val="000000"/>
                          </a:solidFill>
                          <a:effectLst/>
                          <a:latin typeface="+mn-lt"/>
                        </a:rPr>
                        <a:t>Price</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–0.06 (0.00)</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–31.11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–0.05 (0.00)</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–29.62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–0.05 (0.00)</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–28.84 ***</a:t>
                      </a:r>
                    </a:p>
                  </a:txBody>
                  <a:tcPr marL="5359" marR="5359" marT="5359" marB="0" anchor="ctr">
                    <a:lnL>
                      <a:noFill/>
                    </a:lnL>
                    <a:lnR>
                      <a:noFill/>
                    </a:lnR>
                    <a:lnT>
                      <a:noFill/>
                    </a:lnT>
                    <a:lnB>
                      <a:noFill/>
                    </a:lnB>
                    <a:noFill/>
                  </a:tcPr>
                </a:tc>
                <a:extLst>
                  <a:ext uri="{0D108BD9-81ED-4DB2-BD59-A6C34878D82A}">
                    <a16:rowId xmlns:a16="http://schemas.microsoft.com/office/drawing/2014/main" val="1578680141"/>
                  </a:ext>
                </a:extLst>
              </a:tr>
              <a:tr h="310810">
                <a:tc>
                  <a:txBody>
                    <a:bodyPr/>
                    <a:lstStyle/>
                    <a:p>
                      <a:pPr algn="l" fontAlgn="ctr">
                        <a:buNone/>
                      </a:pPr>
                      <a:r>
                        <a:rPr lang="en-GB" sz="2000" b="0" i="0" u="none" strike="noStrike">
                          <a:solidFill>
                            <a:srgbClr val="000000"/>
                          </a:solidFill>
                          <a:effectLst/>
                          <a:latin typeface="+mn-lt"/>
                        </a:rPr>
                        <a:t>None</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–9.62 (0.32)</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–30.45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–8.12 (0.28)</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–29.21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–8.45 (0.29)</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–28.85 ***</a:t>
                      </a:r>
                    </a:p>
                  </a:txBody>
                  <a:tcPr marL="5359" marR="5359" marT="5359" marB="0" anchor="ctr">
                    <a:lnL>
                      <a:noFill/>
                    </a:lnL>
                    <a:lnR>
                      <a:noFill/>
                    </a:lnR>
                    <a:lnT>
                      <a:noFill/>
                    </a:lnT>
                    <a:lnB>
                      <a:noFill/>
                    </a:lnB>
                    <a:noFill/>
                  </a:tcPr>
                </a:tc>
                <a:extLst>
                  <a:ext uri="{0D108BD9-81ED-4DB2-BD59-A6C34878D82A}">
                    <a16:rowId xmlns:a16="http://schemas.microsoft.com/office/drawing/2014/main" val="1143844077"/>
                  </a:ext>
                </a:extLst>
              </a:tr>
              <a:tr h="310810">
                <a:tc>
                  <a:txBody>
                    <a:bodyPr/>
                    <a:lstStyle/>
                    <a:p>
                      <a:pPr algn="l" fontAlgn="ctr">
                        <a:buNone/>
                      </a:pPr>
                      <a:r>
                        <a:rPr lang="en-GB" sz="2000" b="0" i="0" u="none" strike="noStrike">
                          <a:solidFill>
                            <a:srgbClr val="000000"/>
                          </a:solidFill>
                          <a:effectLst/>
                          <a:latin typeface="+mn-lt"/>
                        </a:rPr>
                        <a:t>Organic</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1.39 (0.15)</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9.19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0.77 (0.12)</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6.27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0.99 (0.14)</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7.18 ***</a:t>
                      </a:r>
                    </a:p>
                  </a:txBody>
                  <a:tcPr marL="5359" marR="5359" marT="5359" marB="0" anchor="ctr">
                    <a:lnL>
                      <a:noFill/>
                    </a:lnL>
                    <a:lnR>
                      <a:noFill/>
                    </a:lnR>
                    <a:lnT>
                      <a:noFill/>
                    </a:lnT>
                    <a:lnB>
                      <a:noFill/>
                    </a:lnB>
                    <a:noFill/>
                  </a:tcPr>
                </a:tc>
                <a:extLst>
                  <a:ext uri="{0D108BD9-81ED-4DB2-BD59-A6C34878D82A}">
                    <a16:rowId xmlns:a16="http://schemas.microsoft.com/office/drawing/2014/main" val="3360818380"/>
                  </a:ext>
                </a:extLst>
              </a:tr>
              <a:tr h="310810">
                <a:tc>
                  <a:txBody>
                    <a:bodyPr/>
                    <a:lstStyle/>
                    <a:p>
                      <a:pPr algn="l" fontAlgn="ctr">
                        <a:buNone/>
                      </a:pPr>
                      <a:r>
                        <a:rPr lang="en-GB" sz="2000" b="0" i="0" u="none" strike="noStrike">
                          <a:solidFill>
                            <a:srgbClr val="000000"/>
                          </a:solidFill>
                          <a:effectLst/>
                          <a:latin typeface="+mn-lt"/>
                        </a:rPr>
                        <a:t>RSRS</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1.18 (0.16)</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7.24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1.72 (0.16)</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11.03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1.77 (0.15)</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11.57 ***</a:t>
                      </a:r>
                    </a:p>
                  </a:txBody>
                  <a:tcPr marL="5359" marR="5359" marT="5359" marB="0" anchor="ctr">
                    <a:lnL>
                      <a:noFill/>
                    </a:lnL>
                    <a:lnR>
                      <a:noFill/>
                    </a:lnR>
                    <a:lnT>
                      <a:noFill/>
                    </a:lnT>
                    <a:lnB>
                      <a:noFill/>
                    </a:lnB>
                    <a:noFill/>
                  </a:tcPr>
                </a:tc>
                <a:extLst>
                  <a:ext uri="{0D108BD9-81ED-4DB2-BD59-A6C34878D82A}">
                    <a16:rowId xmlns:a16="http://schemas.microsoft.com/office/drawing/2014/main" val="1422985675"/>
                  </a:ext>
                </a:extLst>
              </a:tr>
              <a:tr h="310810">
                <a:tc>
                  <a:txBody>
                    <a:bodyPr/>
                    <a:lstStyle/>
                    <a:p>
                      <a:pPr algn="l" fontAlgn="ctr">
                        <a:buNone/>
                      </a:pPr>
                      <a:r>
                        <a:rPr lang="en-GB" sz="2000" b="0" i="0" u="none" strike="noStrike">
                          <a:solidFill>
                            <a:srgbClr val="000000"/>
                          </a:solidFill>
                          <a:effectLst/>
                          <a:latin typeface="+mn-lt"/>
                        </a:rPr>
                        <a:t>BHRS</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1.46 (0.17)</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8.75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1.18 (0.15)</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7.93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1.28 (0.15)</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8.48 ***</a:t>
                      </a:r>
                    </a:p>
                  </a:txBody>
                  <a:tcPr marL="5359" marR="5359" marT="5359" marB="0" anchor="ctr">
                    <a:lnL>
                      <a:noFill/>
                    </a:lnL>
                    <a:lnR>
                      <a:noFill/>
                    </a:lnR>
                    <a:lnT>
                      <a:noFill/>
                    </a:lnT>
                    <a:lnB>
                      <a:noFill/>
                    </a:lnB>
                    <a:noFill/>
                  </a:tcPr>
                </a:tc>
                <a:extLst>
                  <a:ext uri="{0D108BD9-81ED-4DB2-BD59-A6C34878D82A}">
                    <a16:rowId xmlns:a16="http://schemas.microsoft.com/office/drawing/2014/main" val="4209228668"/>
                  </a:ext>
                </a:extLst>
              </a:tr>
              <a:tr h="310810">
                <a:tc>
                  <a:txBody>
                    <a:bodyPr/>
                    <a:lstStyle/>
                    <a:p>
                      <a:pPr algn="l" fontAlgn="ctr">
                        <a:buNone/>
                      </a:pPr>
                      <a:r>
                        <a:rPr lang="en-GB" sz="2000" b="0" i="0" u="none" strike="noStrike">
                          <a:solidFill>
                            <a:srgbClr val="000000"/>
                          </a:solidFill>
                          <a:effectLst/>
                          <a:latin typeface="+mn-lt"/>
                        </a:rPr>
                        <a:t>HR</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0.16 (0.15)</a:t>
                      </a:r>
                    </a:p>
                  </a:txBody>
                  <a:tcPr marL="5359" marR="5359" marT="5359" marB="0" anchor="ctr">
                    <a:lnL>
                      <a:noFill/>
                    </a:lnL>
                    <a:lnR>
                      <a:noFill/>
                    </a:lnR>
                    <a:lnT>
                      <a:noFill/>
                    </a:lnT>
                    <a:lnB>
                      <a:noFill/>
                    </a:lnB>
                    <a:noFill/>
                  </a:tcPr>
                </a:tc>
                <a:tc>
                  <a:txBody>
                    <a:bodyPr/>
                    <a:lstStyle/>
                    <a:p>
                      <a:pPr algn="ctr" fontAlgn="ctr">
                        <a:buNone/>
                      </a:pPr>
                      <a:r>
                        <a:rPr lang="en-GB" sz="2000" b="0" i="0" u="none" strike="noStrike">
                          <a:solidFill>
                            <a:srgbClr val="000000"/>
                          </a:solidFill>
                          <a:effectLst/>
                          <a:latin typeface="+mn-lt"/>
                        </a:rPr>
                        <a:t>1.09 n.s.</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0.05 (0.14)</a:t>
                      </a:r>
                    </a:p>
                  </a:txBody>
                  <a:tcPr marL="5359" marR="5359" marT="5359" marB="0" anchor="ctr">
                    <a:lnL>
                      <a:noFill/>
                    </a:lnL>
                    <a:lnR>
                      <a:noFill/>
                    </a:lnR>
                    <a:lnT>
                      <a:noFill/>
                    </a:lnT>
                    <a:lnB>
                      <a:noFill/>
                    </a:lnB>
                    <a:noFill/>
                  </a:tcPr>
                </a:tc>
                <a:tc>
                  <a:txBody>
                    <a:bodyPr/>
                    <a:lstStyle/>
                    <a:p>
                      <a:pPr algn="ctr" fontAlgn="ctr">
                        <a:buNone/>
                      </a:pPr>
                      <a:r>
                        <a:rPr lang="en-GB" sz="2000" b="0" i="0" u="none" strike="noStrike">
                          <a:solidFill>
                            <a:srgbClr val="000000"/>
                          </a:solidFill>
                          <a:effectLst/>
                          <a:latin typeface="+mn-lt"/>
                        </a:rPr>
                        <a:t>0.35 n.s.</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–0.21 (0.15)</a:t>
                      </a:r>
                    </a:p>
                  </a:txBody>
                  <a:tcPr marL="5359" marR="5359" marT="5359" marB="0" anchor="ctr">
                    <a:lnL>
                      <a:noFill/>
                    </a:lnL>
                    <a:lnR>
                      <a:noFill/>
                    </a:lnR>
                    <a:lnT>
                      <a:noFill/>
                    </a:lnT>
                    <a:lnB>
                      <a:noFill/>
                    </a:lnB>
                    <a:noFill/>
                  </a:tcPr>
                </a:tc>
                <a:tc>
                  <a:txBody>
                    <a:bodyPr/>
                    <a:lstStyle/>
                    <a:p>
                      <a:pPr algn="ctr" fontAlgn="ctr">
                        <a:buNone/>
                      </a:pPr>
                      <a:r>
                        <a:rPr lang="en-GB" sz="2000" b="0" i="0" u="none" strike="noStrike">
                          <a:solidFill>
                            <a:srgbClr val="000000"/>
                          </a:solidFill>
                          <a:effectLst/>
                          <a:latin typeface="+mn-lt"/>
                        </a:rPr>
                        <a:t>–1.46 n.s.</a:t>
                      </a:r>
                    </a:p>
                  </a:txBody>
                  <a:tcPr marL="5359" marR="5359" marT="5359" marB="0" anchor="ctr">
                    <a:lnL>
                      <a:noFill/>
                    </a:lnL>
                    <a:lnR>
                      <a:noFill/>
                    </a:lnR>
                    <a:lnT>
                      <a:noFill/>
                    </a:lnT>
                    <a:lnB>
                      <a:noFill/>
                    </a:lnB>
                    <a:noFill/>
                  </a:tcPr>
                </a:tc>
                <a:extLst>
                  <a:ext uri="{0D108BD9-81ED-4DB2-BD59-A6C34878D82A}">
                    <a16:rowId xmlns:a16="http://schemas.microsoft.com/office/drawing/2014/main" val="1626583244"/>
                  </a:ext>
                </a:extLst>
              </a:tr>
              <a:tr h="310810">
                <a:tc>
                  <a:txBody>
                    <a:bodyPr/>
                    <a:lstStyle/>
                    <a:p>
                      <a:pPr algn="l" fontAlgn="ctr">
                        <a:buNone/>
                      </a:pPr>
                      <a:r>
                        <a:rPr lang="en-GB" sz="2000" b="0" i="0" u="none" strike="noStrike">
                          <a:solidFill>
                            <a:srgbClr val="000000"/>
                          </a:solidFill>
                          <a:effectLst/>
                          <a:latin typeface="+mn-lt"/>
                        </a:rPr>
                        <a:t>PL</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0.15 (0.18)</a:t>
                      </a:r>
                    </a:p>
                  </a:txBody>
                  <a:tcPr marL="5359" marR="5359" marT="5359" marB="0" anchor="ctr">
                    <a:lnL>
                      <a:noFill/>
                    </a:lnL>
                    <a:lnR>
                      <a:noFill/>
                    </a:lnR>
                    <a:lnT>
                      <a:noFill/>
                    </a:lnT>
                    <a:lnB>
                      <a:noFill/>
                    </a:lnB>
                    <a:noFill/>
                  </a:tcPr>
                </a:tc>
                <a:tc>
                  <a:txBody>
                    <a:bodyPr/>
                    <a:lstStyle/>
                    <a:p>
                      <a:pPr algn="ctr" fontAlgn="ctr">
                        <a:buNone/>
                      </a:pPr>
                      <a:r>
                        <a:rPr lang="en-GB" sz="2000" b="0" i="0" u="none" strike="noStrike">
                          <a:solidFill>
                            <a:srgbClr val="000000"/>
                          </a:solidFill>
                          <a:effectLst/>
                          <a:latin typeface="+mn-lt"/>
                        </a:rPr>
                        <a:t>0.81 n.s.</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0.14 (0.18)</a:t>
                      </a:r>
                    </a:p>
                  </a:txBody>
                  <a:tcPr marL="5359" marR="5359" marT="5359" marB="0" anchor="ctr">
                    <a:lnL>
                      <a:noFill/>
                    </a:lnL>
                    <a:lnR>
                      <a:noFill/>
                    </a:lnR>
                    <a:lnT>
                      <a:noFill/>
                    </a:lnT>
                    <a:lnB>
                      <a:noFill/>
                    </a:lnB>
                    <a:noFill/>
                  </a:tcPr>
                </a:tc>
                <a:tc>
                  <a:txBody>
                    <a:bodyPr/>
                    <a:lstStyle/>
                    <a:p>
                      <a:pPr algn="ctr" fontAlgn="ctr">
                        <a:buNone/>
                      </a:pPr>
                      <a:r>
                        <a:rPr lang="en-GB" sz="2000" b="0" i="0" u="none" strike="noStrike">
                          <a:solidFill>
                            <a:srgbClr val="000000"/>
                          </a:solidFill>
                          <a:effectLst/>
                          <a:latin typeface="+mn-lt"/>
                        </a:rPr>
                        <a:t>0.75 n.s.</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–0.29 (0.17)</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–1.65 †</a:t>
                      </a:r>
                    </a:p>
                  </a:txBody>
                  <a:tcPr marL="5359" marR="5359" marT="5359" marB="0" anchor="ctr">
                    <a:lnL>
                      <a:noFill/>
                    </a:lnL>
                    <a:lnR>
                      <a:noFill/>
                    </a:lnR>
                    <a:lnT>
                      <a:noFill/>
                    </a:lnT>
                    <a:lnB>
                      <a:noFill/>
                    </a:lnB>
                    <a:noFill/>
                  </a:tcPr>
                </a:tc>
                <a:extLst>
                  <a:ext uri="{0D108BD9-81ED-4DB2-BD59-A6C34878D82A}">
                    <a16:rowId xmlns:a16="http://schemas.microsoft.com/office/drawing/2014/main" val="3003370402"/>
                  </a:ext>
                </a:extLst>
              </a:tr>
              <a:tr h="155405">
                <a:tc gridSpan="7">
                  <a:txBody>
                    <a:bodyPr/>
                    <a:lstStyle/>
                    <a:p>
                      <a:pPr algn="l" fontAlgn="ctr">
                        <a:buNone/>
                      </a:pPr>
                      <a:r>
                        <a:rPr lang="en-GB" sz="2000" b="1" i="0" u="none" strike="noStrike">
                          <a:solidFill>
                            <a:srgbClr val="000000"/>
                          </a:solidFill>
                          <a:effectLst/>
                          <a:latin typeface="+mn-lt"/>
                        </a:rPr>
                        <a:t>Standard deviation of random coefficients</a:t>
                      </a:r>
                    </a:p>
                  </a:txBody>
                  <a:tcPr marL="5359" marR="5359" marT="5359" marB="0" anchor="ctr">
                    <a:lnL>
                      <a:noFill/>
                    </a:lnL>
                    <a:lnR>
                      <a:noFill/>
                    </a:lnR>
                    <a:lnT>
                      <a:noFill/>
                    </a:lnT>
                    <a:lnB>
                      <a:noFill/>
                    </a:lnB>
                    <a:noFill/>
                  </a:tcPr>
                </a:tc>
                <a:tc hMerge="1">
                  <a:txBody>
                    <a:bodyPr/>
                    <a:lstStyle/>
                    <a:p>
                      <a:endParaRPr lang="en-DE"/>
                    </a:p>
                  </a:txBody>
                  <a:tcPr/>
                </a:tc>
                <a:tc hMerge="1">
                  <a:txBody>
                    <a:bodyPr/>
                    <a:lstStyle/>
                    <a:p>
                      <a:endParaRPr lang="en-DE"/>
                    </a:p>
                  </a:txBody>
                  <a:tcPr/>
                </a:tc>
                <a:tc hMerge="1">
                  <a:txBody>
                    <a:bodyPr/>
                    <a:lstStyle/>
                    <a:p>
                      <a:endParaRPr lang="en-DE"/>
                    </a:p>
                  </a:txBody>
                  <a:tcPr/>
                </a:tc>
                <a:tc hMerge="1">
                  <a:txBody>
                    <a:bodyPr/>
                    <a:lstStyle/>
                    <a:p>
                      <a:endParaRPr lang="en-DE"/>
                    </a:p>
                  </a:txBody>
                  <a:tcPr/>
                </a:tc>
                <a:tc hMerge="1">
                  <a:txBody>
                    <a:bodyPr/>
                    <a:lstStyle/>
                    <a:p>
                      <a:endParaRPr lang="en-DE"/>
                    </a:p>
                  </a:txBody>
                  <a:tcPr/>
                </a:tc>
                <a:tc hMerge="1">
                  <a:txBody>
                    <a:bodyPr/>
                    <a:lstStyle/>
                    <a:p>
                      <a:endParaRPr lang="en-DE"/>
                    </a:p>
                  </a:txBody>
                  <a:tcPr/>
                </a:tc>
                <a:extLst>
                  <a:ext uri="{0D108BD9-81ED-4DB2-BD59-A6C34878D82A}">
                    <a16:rowId xmlns:a16="http://schemas.microsoft.com/office/drawing/2014/main" val="3026628004"/>
                  </a:ext>
                </a:extLst>
              </a:tr>
              <a:tr h="310810">
                <a:tc>
                  <a:txBody>
                    <a:bodyPr/>
                    <a:lstStyle/>
                    <a:p>
                      <a:pPr algn="l" fontAlgn="ctr">
                        <a:buNone/>
                      </a:pPr>
                      <a:r>
                        <a:rPr lang="en-GB" sz="2000" b="0" i="0" u="none" strike="noStrike">
                          <a:solidFill>
                            <a:srgbClr val="000000"/>
                          </a:solidFill>
                          <a:effectLst/>
                          <a:latin typeface="+mn-lt"/>
                        </a:rPr>
                        <a:t>Organic</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2.64 (0.15)</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17.43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1.97 (0.12)</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15.84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2.41 (0.14)</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16.79 ***</a:t>
                      </a:r>
                    </a:p>
                  </a:txBody>
                  <a:tcPr marL="5359" marR="5359" marT="5359" marB="0" anchor="ctr">
                    <a:lnL>
                      <a:noFill/>
                    </a:lnL>
                    <a:lnR>
                      <a:noFill/>
                    </a:lnR>
                    <a:lnT>
                      <a:noFill/>
                    </a:lnT>
                    <a:lnB>
                      <a:noFill/>
                    </a:lnB>
                    <a:noFill/>
                  </a:tcPr>
                </a:tc>
                <a:extLst>
                  <a:ext uri="{0D108BD9-81ED-4DB2-BD59-A6C34878D82A}">
                    <a16:rowId xmlns:a16="http://schemas.microsoft.com/office/drawing/2014/main" val="2745756864"/>
                  </a:ext>
                </a:extLst>
              </a:tr>
              <a:tr h="310810">
                <a:tc>
                  <a:txBody>
                    <a:bodyPr/>
                    <a:lstStyle/>
                    <a:p>
                      <a:pPr algn="l" fontAlgn="ctr">
                        <a:buNone/>
                      </a:pPr>
                      <a:r>
                        <a:rPr lang="en-GB" sz="2000" b="0" i="0" u="none" strike="noStrike">
                          <a:solidFill>
                            <a:srgbClr val="000000"/>
                          </a:solidFill>
                          <a:effectLst/>
                          <a:latin typeface="+mn-lt"/>
                        </a:rPr>
                        <a:t>RSRS</a:t>
                      </a:r>
                    </a:p>
                  </a:txBody>
                  <a:tcPr marL="5359" marR="5359" marT="5359" marB="0" anchor="ctr">
                    <a:lnL>
                      <a:noFill/>
                    </a:lnL>
                    <a:lnR>
                      <a:noFill/>
                    </a:lnR>
                    <a:lnT>
                      <a:noFill/>
                    </a:lnT>
                    <a:lnB>
                      <a:noFill/>
                    </a:lnB>
                    <a:noFill/>
                  </a:tcPr>
                </a:tc>
                <a:tc>
                  <a:txBody>
                    <a:bodyPr/>
                    <a:lstStyle/>
                    <a:p>
                      <a:pPr algn="ctr" fontAlgn="ctr">
                        <a:buNone/>
                      </a:pPr>
                      <a:r>
                        <a:rPr lang="en-DE" sz="2000" b="0" i="0" u="none" strike="noStrike" dirty="0">
                          <a:solidFill>
                            <a:srgbClr val="000000"/>
                          </a:solidFill>
                          <a:effectLst/>
                          <a:latin typeface="+mn-lt"/>
                        </a:rPr>
                        <a:t>0.72 (0.18)</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4.01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0.72 (0.15)</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4.87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0.56 (0.16)</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3.45 ***</a:t>
                      </a:r>
                    </a:p>
                  </a:txBody>
                  <a:tcPr marL="5359" marR="5359" marT="5359" marB="0" anchor="ctr">
                    <a:lnL>
                      <a:noFill/>
                    </a:lnL>
                    <a:lnR>
                      <a:noFill/>
                    </a:lnR>
                    <a:lnT>
                      <a:noFill/>
                    </a:lnT>
                    <a:lnB>
                      <a:noFill/>
                    </a:lnB>
                    <a:noFill/>
                  </a:tcPr>
                </a:tc>
                <a:extLst>
                  <a:ext uri="{0D108BD9-81ED-4DB2-BD59-A6C34878D82A}">
                    <a16:rowId xmlns:a16="http://schemas.microsoft.com/office/drawing/2014/main" val="4174359487"/>
                  </a:ext>
                </a:extLst>
              </a:tr>
              <a:tr h="310810">
                <a:tc>
                  <a:txBody>
                    <a:bodyPr/>
                    <a:lstStyle/>
                    <a:p>
                      <a:pPr algn="l" fontAlgn="ctr">
                        <a:buNone/>
                      </a:pPr>
                      <a:r>
                        <a:rPr lang="en-GB" sz="2000" b="0" i="0" u="none" strike="noStrike">
                          <a:solidFill>
                            <a:srgbClr val="000000"/>
                          </a:solidFill>
                          <a:effectLst/>
                          <a:latin typeface="+mn-lt"/>
                        </a:rPr>
                        <a:t>BHRS</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0.76 (0.18)</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4.31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0.75 (0.14)</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5.52 ***</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0.83 (0.16)</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5.27 ***</a:t>
                      </a:r>
                    </a:p>
                  </a:txBody>
                  <a:tcPr marL="5359" marR="5359" marT="5359" marB="0" anchor="ctr">
                    <a:lnL>
                      <a:noFill/>
                    </a:lnL>
                    <a:lnR>
                      <a:noFill/>
                    </a:lnR>
                    <a:lnT>
                      <a:noFill/>
                    </a:lnT>
                    <a:lnB>
                      <a:noFill/>
                    </a:lnB>
                    <a:noFill/>
                  </a:tcPr>
                </a:tc>
                <a:extLst>
                  <a:ext uri="{0D108BD9-81ED-4DB2-BD59-A6C34878D82A}">
                    <a16:rowId xmlns:a16="http://schemas.microsoft.com/office/drawing/2014/main" val="2951379586"/>
                  </a:ext>
                </a:extLst>
              </a:tr>
              <a:tr h="310810">
                <a:tc>
                  <a:txBody>
                    <a:bodyPr/>
                    <a:lstStyle/>
                    <a:p>
                      <a:pPr algn="l" fontAlgn="ctr">
                        <a:buNone/>
                      </a:pPr>
                      <a:r>
                        <a:rPr lang="en-GB" sz="2000" b="0" i="0" u="none" strike="noStrike">
                          <a:solidFill>
                            <a:srgbClr val="000000"/>
                          </a:solidFill>
                          <a:effectLst/>
                          <a:latin typeface="+mn-lt"/>
                        </a:rPr>
                        <a:t>HR</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0.11 (0.18)</a:t>
                      </a:r>
                    </a:p>
                  </a:txBody>
                  <a:tcPr marL="5359" marR="5359" marT="5359" marB="0" anchor="ctr">
                    <a:lnL>
                      <a:noFill/>
                    </a:lnL>
                    <a:lnR>
                      <a:noFill/>
                    </a:lnR>
                    <a:lnT>
                      <a:noFill/>
                    </a:lnT>
                    <a:lnB>
                      <a:noFill/>
                    </a:lnB>
                    <a:noFill/>
                  </a:tcPr>
                </a:tc>
                <a:tc>
                  <a:txBody>
                    <a:bodyPr/>
                    <a:lstStyle/>
                    <a:p>
                      <a:pPr algn="ctr" fontAlgn="ctr">
                        <a:buNone/>
                      </a:pPr>
                      <a:r>
                        <a:rPr lang="en-GB" sz="2000" b="0" i="0" u="none" strike="noStrike">
                          <a:solidFill>
                            <a:srgbClr val="000000"/>
                          </a:solidFill>
                          <a:effectLst/>
                          <a:latin typeface="+mn-lt"/>
                        </a:rPr>
                        <a:t>0.63 n.s.</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0.01 (0.18)</a:t>
                      </a:r>
                    </a:p>
                  </a:txBody>
                  <a:tcPr marL="5359" marR="5359" marT="5359" marB="0" anchor="ctr">
                    <a:lnL>
                      <a:noFill/>
                    </a:lnL>
                    <a:lnR>
                      <a:noFill/>
                    </a:lnR>
                    <a:lnT>
                      <a:noFill/>
                    </a:lnT>
                    <a:lnB>
                      <a:noFill/>
                    </a:lnB>
                    <a:noFill/>
                  </a:tcPr>
                </a:tc>
                <a:tc>
                  <a:txBody>
                    <a:bodyPr/>
                    <a:lstStyle/>
                    <a:p>
                      <a:pPr algn="ctr" fontAlgn="ctr">
                        <a:buNone/>
                      </a:pPr>
                      <a:r>
                        <a:rPr lang="en-GB" sz="2000" b="0" i="0" u="none" strike="noStrike">
                          <a:solidFill>
                            <a:srgbClr val="000000"/>
                          </a:solidFill>
                          <a:effectLst/>
                          <a:latin typeface="+mn-lt"/>
                        </a:rPr>
                        <a:t>0.06 n.s.</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0.31 (0.18)</a:t>
                      </a:r>
                    </a:p>
                  </a:txBody>
                  <a:tcPr marL="5359" marR="5359" marT="5359" marB="0" anchor="ctr">
                    <a:lnL>
                      <a:noFill/>
                    </a:lnL>
                    <a:lnR>
                      <a:noFill/>
                    </a:lnR>
                    <a:lnT>
                      <a:noFill/>
                    </a:lnT>
                    <a:lnB>
                      <a:noFill/>
                    </a:lnB>
                    <a:noFill/>
                  </a:tcPr>
                </a:tc>
                <a:tc>
                  <a:txBody>
                    <a:bodyPr/>
                    <a:lstStyle/>
                    <a:p>
                      <a:pPr algn="ctr" fontAlgn="ctr">
                        <a:buNone/>
                      </a:pPr>
                      <a:r>
                        <a:rPr lang="en-DE" sz="2000" b="0" i="0" u="none" strike="noStrike">
                          <a:solidFill>
                            <a:srgbClr val="000000"/>
                          </a:solidFill>
                          <a:effectLst/>
                          <a:latin typeface="+mn-lt"/>
                        </a:rPr>
                        <a:t>1.69 †</a:t>
                      </a:r>
                    </a:p>
                  </a:txBody>
                  <a:tcPr marL="5359" marR="5359" marT="5359" marB="0" anchor="ctr">
                    <a:lnL>
                      <a:noFill/>
                    </a:lnL>
                    <a:lnR>
                      <a:noFill/>
                    </a:lnR>
                    <a:lnT>
                      <a:noFill/>
                    </a:lnT>
                    <a:lnB>
                      <a:noFill/>
                    </a:lnB>
                    <a:noFill/>
                  </a:tcPr>
                </a:tc>
                <a:extLst>
                  <a:ext uri="{0D108BD9-81ED-4DB2-BD59-A6C34878D82A}">
                    <a16:rowId xmlns:a16="http://schemas.microsoft.com/office/drawing/2014/main" val="831181437"/>
                  </a:ext>
                </a:extLst>
              </a:tr>
              <a:tr h="310810">
                <a:tc>
                  <a:txBody>
                    <a:bodyPr/>
                    <a:lstStyle/>
                    <a:p>
                      <a:pPr algn="l" fontAlgn="ctr">
                        <a:buNone/>
                      </a:pPr>
                      <a:r>
                        <a:rPr lang="en-GB" sz="2000" b="0" i="0" u="none" strike="noStrike">
                          <a:solidFill>
                            <a:srgbClr val="000000"/>
                          </a:solidFill>
                          <a:effectLst/>
                          <a:latin typeface="+mn-lt"/>
                        </a:rPr>
                        <a:t>PL</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DE" sz="2000" b="0" i="0" u="none" strike="noStrike">
                          <a:solidFill>
                            <a:srgbClr val="000000"/>
                          </a:solidFill>
                          <a:effectLst/>
                          <a:latin typeface="+mn-lt"/>
                        </a:rPr>
                        <a:t>0.08 (0.23)</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mn-lt"/>
                        </a:rPr>
                        <a:t>0.34 n.s.</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DE" sz="2000" b="0" i="0" u="none" strike="noStrike">
                          <a:solidFill>
                            <a:srgbClr val="000000"/>
                          </a:solidFill>
                          <a:effectLst/>
                          <a:latin typeface="+mn-lt"/>
                        </a:rPr>
                        <a:t>–0.10 (0.22)</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mn-lt"/>
                        </a:rPr>
                        <a:t>–0.44 n.s.</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DE" sz="2000" b="0" i="0" u="none" strike="noStrike">
                          <a:solidFill>
                            <a:srgbClr val="000000"/>
                          </a:solidFill>
                          <a:effectLst/>
                          <a:latin typeface="+mn-lt"/>
                        </a:rPr>
                        <a:t>0.12 (0.21)</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mn-lt"/>
                        </a:rPr>
                        <a:t>0.54 </a:t>
                      </a:r>
                      <a:r>
                        <a:rPr lang="en-GB" sz="2000" b="0" i="0" u="none" strike="noStrike" dirty="0" err="1">
                          <a:solidFill>
                            <a:srgbClr val="000000"/>
                          </a:solidFill>
                          <a:effectLst/>
                          <a:latin typeface="+mn-lt"/>
                        </a:rPr>
                        <a:t>n.s</a:t>
                      </a:r>
                      <a:r>
                        <a:rPr lang="en-GB" sz="2000" b="0" i="0" u="none" strike="noStrike" dirty="0">
                          <a:solidFill>
                            <a:srgbClr val="000000"/>
                          </a:solidFill>
                          <a:effectLst/>
                          <a:latin typeface="+mn-lt"/>
                        </a:rPr>
                        <a:t>.</a:t>
                      </a:r>
                    </a:p>
                  </a:txBody>
                  <a:tcPr marL="5359" marR="5359" marT="5359"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0038561"/>
                  </a:ext>
                </a:extLst>
              </a:tr>
            </a:tbl>
          </a:graphicData>
        </a:graphic>
      </p:graphicFrame>
      <p:sp>
        <p:nvSpPr>
          <p:cNvPr id="5" name="TextBox 4">
            <a:extLst>
              <a:ext uri="{FF2B5EF4-FFF2-40B4-BE49-F238E27FC236}">
                <a16:creationId xmlns:a16="http://schemas.microsoft.com/office/drawing/2014/main" id="{0FC2818B-0B0A-AE46-09FF-70C9E522604F}"/>
              </a:ext>
            </a:extLst>
          </p:cNvPr>
          <p:cNvSpPr txBox="1"/>
          <p:nvPr/>
        </p:nvSpPr>
        <p:spPr>
          <a:xfrm>
            <a:off x="992227" y="5980697"/>
            <a:ext cx="13190648" cy="307777"/>
          </a:xfrm>
          <a:prstGeom prst="rect">
            <a:avLst/>
          </a:prstGeom>
          <a:noFill/>
        </p:spPr>
        <p:txBody>
          <a:bodyPr wrap="square">
            <a:spAutoFit/>
          </a:bodyPr>
          <a:lstStyle/>
          <a:p>
            <a:r>
              <a:rPr lang="en-GB" sz="1400" b="0" u="none" strike="noStrike" dirty="0">
                <a:solidFill>
                  <a:srgbClr val="000000"/>
                </a:solidFill>
                <a:effectLst/>
                <a:latin typeface="Calibri" panose="020F0502020204030204" pitchFamily="34" charset="0"/>
              </a:rPr>
              <a:t>Note: † p &lt; .10, * p &lt; .05, ** p &lt; .01, *** p &lt; .001.</a:t>
            </a:r>
            <a:r>
              <a:rPr lang="en-GB" sz="1400" dirty="0">
                <a:effectLst/>
              </a:rPr>
              <a:t> </a:t>
            </a:r>
            <a:endParaRPr lang="en-DE" sz="1400" dirty="0"/>
          </a:p>
        </p:txBody>
      </p:sp>
    </p:spTree>
    <p:extLst>
      <p:ext uri="{BB962C8B-B14F-4D97-AF65-F5344CB8AC3E}">
        <p14:creationId xmlns:p14="http://schemas.microsoft.com/office/powerpoint/2010/main" val="9344226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ni_Bonn_2017">
  <a:themeElements>
    <a:clrScheme name="Uni-Bonn">
      <a:dk1>
        <a:srgbClr val="000000"/>
      </a:dk1>
      <a:lt1>
        <a:srgbClr val="FFFFFF"/>
      </a:lt1>
      <a:dk2>
        <a:srgbClr val="000000"/>
      </a:dk2>
      <a:lt2>
        <a:srgbClr val="FFFFFF"/>
      </a:lt2>
      <a:accent1>
        <a:srgbClr val="909085"/>
      </a:accent1>
      <a:accent2>
        <a:srgbClr val="07529A"/>
      </a:accent2>
      <a:accent3>
        <a:srgbClr val="EAB90C"/>
      </a:accent3>
      <a:accent4>
        <a:srgbClr val="D8D8C8"/>
      </a:accent4>
      <a:accent5>
        <a:srgbClr val="053D73"/>
      </a:accent5>
      <a:accent6>
        <a:srgbClr val="F8DE83"/>
      </a:accent6>
      <a:hlink>
        <a:srgbClr val="79BAF8"/>
      </a:hlink>
      <a:folHlink>
        <a:srgbClr val="6C6C62"/>
      </a:folHlink>
    </a:clrScheme>
    <a:fontScheme name="Uni-Bonn">
      <a:majorFont>
        <a:latin typeface="Exo 2"/>
        <a:ea typeface=""/>
        <a:cs typeface="Calibri"/>
      </a:majorFont>
      <a:minorFont>
        <a:latin typeface="Calibri"/>
        <a:ea typeface=""/>
        <a:cs typeface="Calibri"/>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noFill/>
        </a:ln>
      </a:spPr>
      <a:bodyPr rtlCol="0" anchor="ctr"/>
      <a:lstStyle>
        <a:defPPr algn="ctr">
          <a:defRPr sz="1400" dirty="0" err="1" smtClean="0">
            <a:solidFill>
              <a:schemeClr val="accent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spcAft>
            <a:spcPts val="420"/>
          </a:spcAft>
          <a:buFont typeface="Calibri" panose="020F0502020204030204" pitchFamily="34" charset="0"/>
          <a:buChar char="−"/>
          <a:defRPr sz="1400" dirty="0" err="1" smtClean="0">
            <a:solidFill>
              <a:schemeClr val="accent2"/>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2577</Words>
  <Application>Microsoft Macintosh PowerPoint</Application>
  <PresentationFormat>Widescreen</PresentationFormat>
  <Paragraphs>388</Paragraphs>
  <Slides>16</Slides>
  <Notes>12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Calibri</vt:lpstr>
      <vt:lpstr>Calibri Light</vt:lpstr>
      <vt:lpstr>Exo 2 Semi Bold</vt:lpstr>
      <vt:lpstr>Wingdings</vt:lpstr>
      <vt:lpstr>Office Theme</vt:lpstr>
      <vt:lpstr>Uni_Bonn_2017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Milan Tatic</dc:creator>
  <cp:lastModifiedBy>Сања Џевер</cp:lastModifiedBy>
  <cp:revision>213</cp:revision>
  <dcterms:created xsi:type="dcterms:W3CDTF">2024-06-02T22:24:54Z</dcterms:created>
  <dcterms:modified xsi:type="dcterms:W3CDTF">2025-09-04T14:10:27Z</dcterms:modified>
</cp:coreProperties>
</file>