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77" r:id="rId2"/>
    <p:sldId id="262" r:id="rId3"/>
    <p:sldId id="263" r:id="rId4"/>
    <p:sldId id="280" r:id="rId5"/>
    <p:sldId id="265" r:id="rId6"/>
    <p:sldId id="266" r:id="rId7"/>
    <p:sldId id="267" r:id="rId8"/>
    <p:sldId id="278" r:id="rId9"/>
    <p:sldId id="288" r:id="rId10"/>
    <p:sldId id="260" r:id="rId11"/>
    <p:sldId id="274" r:id="rId12"/>
    <p:sldId id="258" r:id="rId13"/>
    <p:sldId id="256" r:id="rId14"/>
    <p:sldId id="287" r:id="rId15"/>
    <p:sldId id="281" r:id="rId16"/>
    <p:sldId id="286" r:id="rId17"/>
    <p:sldId id="285" r:id="rId18"/>
    <p:sldId id="284" r:id="rId19"/>
    <p:sldId id="283" r:id="rId20"/>
    <p:sldId id="282" r:id="rId21"/>
    <p:sldId id="271" r:id="rId22"/>
    <p:sldId id="279" r:id="rId23"/>
  </p:sldIdLst>
  <p:sldSz cx="12192000" cy="6858000"/>
  <p:notesSz cx="6858000" cy="9144000"/>
  <p:defaultTextStyle>
    <a:defPPr>
      <a:defRPr lang="e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lan Tatic" initials="MT" lastIdx="44" clrIdx="0">
    <p:extLst>
      <p:ext uri="{19B8F6BF-5375-455C-9EA6-DF929625EA0E}">
        <p15:presenceInfo xmlns:p15="http://schemas.microsoft.com/office/powerpoint/2012/main" userId="S-1-5-21-854245398-1606980848-1202660629-81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CBC4"/>
    <a:srgbClr val="2A854E"/>
    <a:srgbClr val="98C968"/>
    <a:srgbClr val="181717"/>
    <a:srgbClr val="57B482"/>
    <a:srgbClr val="247140"/>
    <a:srgbClr val="2B2F65"/>
    <a:srgbClr val="1C4E9B"/>
    <a:srgbClr val="95C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246"/>
    <p:restoredTop sz="94683"/>
  </p:normalViewPr>
  <p:slideViewPr>
    <p:cSldViewPr snapToGrid="0">
      <p:cViewPr>
        <p:scale>
          <a:sx n="48" d="100"/>
          <a:sy n="48" d="100"/>
        </p:scale>
        <p:origin x="56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CE3E01-75B6-D742-8BA3-3E44D142C2A5}" type="doc">
      <dgm:prSet loTypeId="urn:microsoft.com/office/officeart/2005/8/layout/vList4" loCatId="" qsTypeId="urn:microsoft.com/office/officeart/2005/8/quickstyle/simple1" qsCatId="simple" csTypeId="urn:microsoft.com/office/officeart/2005/8/colors/accent1_2" csCatId="accent1" phldr="1"/>
      <dgm:spPr/>
    </dgm:pt>
    <dgm:pt modelId="{B5CBB800-054E-F14F-9437-4E306ACB1333}">
      <dgm:prSet phldrT="[Text]" custT="1"/>
      <dgm:spPr>
        <a:solidFill>
          <a:srgbClr val="2A854E"/>
        </a:solidFill>
      </dgm:spPr>
      <dgm:t>
        <a:bodyPr/>
        <a:lstStyle/>
        <a:p>
          <a:pPr>
            <a:buFont typeface="Wingdings" pitchFamily="2" charset="2"/>
            <a:buChar char="§"/>
          </a:pPr>
          <a:r>
            <a:rPr lang="en-GB" sz="1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Health consciousness has a positive effect on attitudes toward organic milk.</a:t>
          </a:r>
          <a:endParaRPr lang="en-GB" sz="1100" dirty="0">
            <a:solidFill>
              <a:schemeClr val="bg1"/>
            </a:solidFill>
          </a:endParaRPr>
        </a:p>
      </dgm:t>
    </dgm:pt>
    <dgm:pt modelId="{D1713833-5A6D-6D49-9FB9-75E2B19A3C63}" type="parTrans" cxnId="{62D353DD-C093-EC4C-A418-BC0F5102B448}">
      <dgm:prSet/>
      <dgm:spPr/>
      <dgm:t>
        <a:bodyPr/>
        <a:lstStyle/>
        <a:p>
          <a:endParaRPr lang="en-GB"/>
        </a:p>
      </dgm:t>
    </dgm:pt>
    <dgm:pt modelId="{493B276C-88D1-1B4A-81BF-1775177EA1EA}" type="sibTrans" cxnId="{62D353DD-C093-EC4C-A418-BC0F5102B448}">
      <dgm:prSet/>
      <dgm:spPr/>
      <dgm:t>
        <a:bodyPr/>
        <a:lstStyle/>
        <a:p>
          <a:endParaRPr lang="en-GB"/>
        </a:p>
      </dgm:t>
    </dgm:pt>
    <dgm:pt modelId="{4345322A-57F3-2645-8327-DD9D0545B9E0}">
      <dgm:prSet phldrT="[Text]" custT="1"/>
      <dgm:spPr>
        <a:solidFill>
          <a:srgbClr val="2A854E"/>
        </a:solidFill>
      </dgm:spPr>
      <dgm:t>
        <a:bodyPr/>
        <a:lstStyle/>
        <a:p>
          <a:pPr>
            <a:buFont typeface="Wingdings" pitchFamily="2" charset="2"/>
            <a:buChar char="§"/>
          </a:pPr>
          <a:r>
            <a:rPr lang="en-GB" sz="1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Attitudes toward organic milk have a positive effect on willingness to pay for organic milk.</a:t>
          </a:r>
          <a:endParaRPr lang="en-GB" sz="1100" dirty="0">
            <a:solidFill>
              <a:schemeClr val="bg1"/>
            </a:solidFill>
          </a:endParaRPr>
        </a:p>
      </dgm:t>
    </dgm:pt>
    <dgm:pt modelId="{2A5C699F-0A5B-834F-9A21-CE9F1630BD1B}" type="parTrans" cxnId="{F0D1FBB8-A32A-1F47-9955-1516EDAE9CE2}">
      <dgm:prSet/>
      <dgm:spPr/>
      <dgm:t>
        <a:bodyPr/>
        <a:lstStyle/>
        <a:p>
          <a:endParaRPr lang="en-GB"/>
        </a:p>
      </dgm:t>
    </dgm:pt>
    <dgm:pt modelId="{FB90A074-F80A-E848-8F2B-99287024C724}" type="sibTrans" cxnId="{F0D1FBB8-A32A-1F47-9955-1516EDAE9CE2}">
      <dgm:prSet/>
      <dgm:spPr/>
      <dgm:t>
        <a:bodyPr/>
        <a:lstStyle/>
        <a:p>
          <a:endParaRPr lang="en-GB"/>
        </a:p>
      </dgm:t>
    </dgm:pt>
    <dgm:pt modelId="{C67532CC-A058-7B47-A8F0-9A1AC17F6B72}">
      <dgm:prSet phldrT="[Text]" custT="1"/>
      <dgm:spPr>
        <a:solidFill>
          <a:srgbClr val="2A854E"/>
        </a:solidFill>
      </dgm:spPr>
      <dgm:t>
        <a:bodyPr/>
        <a:lstStyle/>
        <a:p>
          <a:r>
            <a:rPr lang="en-GB" sz="1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 effect of health consciousness on willingness to pay for organic milk is partially mediated by attitudes toward organic milk.</a:t>
          </a:r>
          <a:endParaRPr lang="en-GB" sz="1100" dirty="0">
            <a:solidFill>
              <a:schemeClr val="bg1"/>
            </a:solidFill>
          </a:endParaRPr>
        </a:p>
      </dgm:t>
    </dgm:pt>
    <dgm:pt modelId="{A4329017-55AC-6A4D-8A57-CF5C05E6D7F1}" type="parTrans" cxnId="{8430B052-21AD-4541-A6B5-8E48BCB41918}">
      <dgm:prSet/>
      <dgm:spPr/>
      <dgm:t>
        <a:bodyPr/>
        <a:lstStyle/>
        <a:p>
          <a:endParaRPr lang="en-GB"/>
        </a:p>
      </dgm:t>
    </dgm:pt>
    <dgm:pt modelId="{5E975061-71A9-194C-B66B-61AFC700B2EF}" type="sibTrans" cxnId="{8430B052-21AD-4541-A6B5-8E48BCB41918}">
      <dgm:prSet/>
      <dgm:spPr/>
      <dgm:t>
        <a:bodyPr/>
        <a:lstStyle/>
        <a:p>
          <a:endParaRPr lang="en-GB"/>
        </a:p>
      </dgm:t>
    </dgm:pt>
    <dgm:pt modelId="{AC831544-D418-AB4D-9F66-96F07B3CD869}" type="pres">
      <dgm:prSet presAssocID="{50CE3E01-75B6-D742-8BA3-3E44D142C2A5}" presName="linear" presStyleCnt="0">
        <dgm:presLayoutVars>
          <dgm:dir/>
          <dgm:resizeHandles val="exact"/>
        </dgm:presLayoutVars>
      </dgm:prSet>
      <dgm:spPr/>
    </dgm:pt>
    <dgm:pt modelId="{FAF86AE9-4568-B345-B150-1415CC36AE5D}" type="pres">
      <dgm:prSet presAssocID="{B5CBB800-054E-F14F-9437-4E306ACB1333}" presName="comp" presStyleCnt="0"/>
      <dgm:spPr/>
    </dgm:pt>
    <dgm:pt modelId="{E126D6EF-9795-174E-8108-95D72395ED16}" type="pres">
      <dgm:prSet presAssocID="{B5CBB800-054E-F14F-9437-4E306ACB1333}" presName="box" presStyleLbl="node1" presStyleIdx="0" presStyleCnt="3"/>
      <dgm:spPr/>
    </dgm:pt>
    <dgm:pt modelId="{D317C678-F4B8-264E-903E-731A83F6C7D1}" type="pres">
      <dgm:prSet presAssocID="{B5CBB800-054E-F14F-9437-4E306ACB1333}" presName="img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t="-5000" b="-5000"/>
          </a:stretch>
        </a:blipFill>
      </dgm:spPr>
    </dgm:pt>
    <dgm:pt modelId="{BF8516D4-EA02-2641-B837-DB1BDCDA724E}" type="pres">
      <dgm:prSet presAssocID="{B5CBB800-054E-F14F-9437-4E306ACB1333}" presName="text" presStyleLbl="node1" presStyleIdx="0" presStyleCnt="3">
        <dgm:presLayoutVars>
          <dgm:bulletEnabled val="1"/>
        </dgm:presLayoutVars>
      </dgm:prSet>
      <dgm:spPr/>
    </dgm:pt>
    <dgm:pt modelId="{E2A3EC55-3472-564A-BE5C-F09D4F052DC7}" type="pres">
      <dgm:prSet presAssocID="{493B276C-88D1-1B4A-81BF-1775177EA1EA}" presName="spacer" presStyleCnt="0"/>
      <dgm:spPr/>
    </dgm:pt>
    <dgm:pt modelId="{B6BFF9CF-EAB9-2A4B-B00D-E4D7BEACD38E}" type="pres">
      <dgm:prSet presAssocID="{4345322A-57F3-2645-8327-DD9D0545B9E0}" presName="comp" presStyleCnt="0"/>
      <dgm:spPr/>
    </dgm:pt>
    <dgm:pt modelId="{01CDE87F-B57E-AD4A-9F28-99EC059E2E1F}" type="pres">
      <dgm:prSet presAssocID="{4345322A-57F3-2645-8327-DD9D0545B9E0}" presName="box" presStyleLbl="node1" presStyleIdx="1" presStyleCnt="3"/>
      <dgm:spPr/>
    </dgm:pt>
    <dgm:pt modelId="{8EFA8AEC-C049-C840-B83F-BCD25704BDC6}" type="pres">
      <dgm:prSet presAssocID="{4345322A-57F3-2645-8327-DD9D0545B9E0}" presName="img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t="-5000" b="-5000"/>
          </a:stretch>
        </a:blipFill>
      </dgm:spPr>
    </dgm:pt>
    <dgm:pt modelId="{A7075F4C-34BA-2045-9A7D-8444F4B7565B}" type="pres">
      <dgm:prSet presAssocID="{4345322A-57F3-2645-8327-DD9D0545B9E0}" presName="text" presStyleLbl="node1" presStyleIdx="1" presStyleCnt="3">
        <dgm:presLayoutVars>
          <dgm:bulletEnabled val="1"/>
        </dgm:presLayoutVars>
      </dgm:prSet>
      <dgm:spPr/>
    </dgm:pt>
    <dgm:pt modelId="{90DA0A5E-1214-414D-B13C-4E7BE76259BC}" type="pres">
      <dgm:prSet presAssocID="{FB90A074-F80A-E848-8F2B-99287024C724}" presName="spacer" presStyleCnt="0"/>
      <dgm:spPr/>
    </dgm:pt>
    <dgm:pt modelId="{E848EC18-15FD-224D-89A1-11276A2DF297}" type="pres">
      <dgm:prSet presAssocID="{C67532CC-A058-7B47-A8F0-9A1AC17F6B72}" presName="comp" presStyleCnt="0"/>
      <dgm:spPr/>
    </dgm:pt>
    <dgm:pt modelId="{D0E0DFAB-0F52-DE41-AC97-94C1AC2FB272}" type="pres">
      <dgm:prSet presAssocID="{C67532CC-A058-7B47-A8F0-9A1AC17F6B72}" presName="box" presStyleLbl="node1" presStyleIdx="2" presStyleCnt="3" custLinFactNeighborY="87380"/>
      <dgm:spPr/>
    </dgm:pt>
    <dgm:pt modelId="{DFD18BD1-98B2-714B-9A14-BC64E2B6B6BB}" type="pres">
      <dgm:prSet presAssocID="{C67532CC-A058-7B47-A8F0-9A1AC17F6B72}" presName="img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t="-5000" b="-5000"/>
          </a:stretch>
        </a:blipFill>
      </dgm:spPr>
    </dgm:pt>
    <dgm:pt modelId="{E67D5627-B6F9-114D-847E-C0FF7A0B4465}" type="pres">
      <dgm:prSet presAssocID="{C67532CC-A058-7B47-A8F0-9A1AC17F6B72}" presName="text" presStyleLbl="node1" presStyleIdx="2" presStyleCnt="3">
        <dgm:presLayoutVars>
          <dgm:bulletEnabled val="1"/>
        </dgm:presLayoutVars>
      </dgm:prSet>
      <dgm:spPr/>
    </dgm:pt>
  </dgm:ptLst>
  <dgm:cxnLst>
    <dgm:cxn modelId="{DB2F1A10-4955-DE4A-90A1-30ED8CFF2C43}" type="presOf" srcId="{50CE3E01-75B6-D742-8BA3-3E44D142C2A5}" destId="{AC831544-D418-AB4D-9F66-96F07B3CD869}" srcOrd="0" destOrd="0" presId="urn:microsoft.com/office/officeart/2005/8/layout/vList4"/>
    <dgm:cxn modelId="{D6759523-23C7-7D49-A211-7870D90798A0}" type="presOf" srcId="{B5CBB800-054E-F14F-9437-4E306ACB1333}" destId="{BF8516D4-EA02-2641-B837-DB1BDCDA724E}" srcOrd="1" destOrd="0" presId="urn:microsoft.com/office/officeart/2005/8/layout/vList4"/>
    <dgm:cxn modelId="{E5718926-60D8-5249-8D82-A231CD564345}" type="presOf" srcId="{B5CBB800-054E-F14F-9437-4E306ACB1333}" destId="{E126D6EF-9795-174E-8108-95D72395ED16}" srcOrd="0" destOrd="0" presId="urn:microsoft.com/office/officeart/2005/8/layout/vList4"/>
    <dgm:cxn modelId="{2F7BE52E-CDBC-9D47-B93B-7481C451D6C9}" type="presOf" srcId="{C67532CC-A058-7B47-A8F0-9A1AC17F6B72}" destId="{D0E0DFAB-0F52-DE41-AC97-94C1AC2FB272}" srcOrd="0" destOrd="0" presId="urn:microsoft.com/office/officeart/2005/8/layout/vList4"/>
    <dgm:cxn modelId="{8430B052-21AD-4541-A6B5-8E48BCB41918}" srcId="{50CE3E01-75B6-D742-8BA3-3E44D142C2A5}" destId="{C67532CC-A058-7B47-A8F0-9A1AC17F6B72}" srcOrd="2" destOrd="0" parTransId="{A4329017-55AC-6A4D-8A57-CF5C05E6D7F1}" sibTransId="{5E975061-71A9-194C-B66B-61AFC700B2EF}"/>
    <dgm:cxn modelId="{17928B57-7B37-3B4A-BB66-EDFC9ED180AB}" type="presOf" srcId="{C67532CC-A058-7B47-A8F0-9A1AC17F6B72}" destId="{E67D5627-B6F9-114D-847E-C0FF7A0B4465}" srcOrd="1" destOrd="0" presId="urn:microsoft.com/office/officeart/2005/8/layout/vList4"/>
    <dgm:cxn modelId="{FE688A71-239F-7F4A-B472-A52E016AD92F}" type="presOf" srcId="{4345322A-57F3-2645-8327-DD9D0545B9E0}" destId="{A7075F4C-34BA-2045-9A7D-8444F4B7565B}" srcOrd="1" destOrd="0" presId="urn:microsoft.com/office/officeart/2005/8/layout/vList4"/>
    <dgm:cxn modelId="{1D5A12A5-01E2-EB4D-8F6A-7E82FAFD6CF4}" type="presOf" srcId="{4345322A-57F3-2645-8327-DD9D0545B9E0}" destId="{01CDE87F-B57E-AD4A-9F28-99EC059E2E1F}" srcOrd="0" destOrd="0" presId="urn:microsoft.com/office/officeart/2005/8/layout/vList4"/>
    <dgm:cxn modelId="{F0D1FBB8-A32A-1F47-9955-1516EDAE9CE2}" srcId="{50CE3E01-75B6-D742-8BA3-3E44D142C2A5}" destId="{4345322A-57F3-2645-8327-DD9D0545B9E0}" srcOrd="1" destOrd="0" parTransId="{2A5C699F-0A5B-834F-9A21-CE9F1630BD1B}" sibTransId="{FB90A074-F80A-E848-8F2B-99287024C724}"/>
    <dgm:cxn modelId="{62D353DD-C093-EC4C-A418-BC0F5102B448}" srcId="{50CE3E01-75B6-D742-8BA3-3E44D142C2A5}" destId="{B5CBB800-054E-F14F-9437-4E306ACB1333}" srcOrd="0" destOrd="0" parTransId="{D1713833-5A6D-6D49-9FB9-75E2B19A3C63}" sibTransId="{493B276C-88D1-1B4A-81BF-1775177EA1EA}"/>
    <dgm:cxn modelId="{C7554092-299A-2E45-9C73-4C0015C20F99}" type="presParOf" srcId="{AC831544-D418-AB4D-9F66-96F07B3CD869}" destId="{FAF86AE9-4568-B345-B150-1415CC36AE5D}" srcOrd="0" destOrd="0" presId="urn:microsoft.com/office/officeart/2005/8/layout/vList4"/>
    <dgm:cxn modelId="{AF0794C8-0D4F-CE40-8748-2674AFAA1D6B}" type="presParOf" srcId="{FAF86AE9-4568-B345-B150-1415CC36AE5D}" destId="{E126D6EF-9795-174E-8108-95D72395ED16}" srcOrd="0" destOrd="0" presId="urn:microsoft.com/office/officeart/2005/8/layout/vList4"/>
    <dgm:cxn modelId="{554E4ECF-9D6D-0B49-9EAA-C586CAAE46BF}" type="presParOf" srcId="{FAF86AE9-4568-B345-B150-1415CC36AE5D}" destId="{D317C678-F4B8-264E-903E-731A83F6C7D1}" srcOrd="1" destOrd="0" presId="urn:microsoft.com/office/officeart/2005/8/layout/vList4"/>
    <dgm:cxn modelId="{A3E8058C-474A-744D-AD81-28144008BEA7}" type="presParOf" srcId="{FAF86AE9-4568-B345-B150-1415CC36AE5D}" destId="{BF8516D4-EA02-2641-B837-DB1BDCDA724E}" srcOrd="2" destOrd="0" presId="urn:microsoft.com/office/officeart/2005/8/layout/vList4"/>
    <dgm:cxn modelId="{DDDBD586-23D9-7941-B3A4-1316F6498A5F}" type="presParOf" srcId="{AC831544-D418-AB4D-9F66-96F07B3CD869}" destId="{E2A3EC55-3472-564A-BE5C-F09D4F052DC7}" srcOrd="1" destOrd="0" presId="urn:microsoft.com/office/officeart/2005/8/layout/vList4"/>
    <dgm:cxn modelId="{B2371CA9-3867-234B-84EA-3C3C94B6AB48}" type="presParOf" srcId="{AC831544-D418-AB4D-9F66-96F07B3CD869}" destId="{B6BFF9CF-EAB9-2A4B-B00D-E4D7BEACD38E}" srcOrd="2" destOrd="0" presId="urn:microsoft.com/office/officeart/2005/8/layout/vList4"/>
    <dgm:cxn modelId="{C670EB23-182B-1A4E-92D4-16F5F1C81C22}" type="presParOf" srcId="{B6BFF9CF-EAB9-2A4B-B00D-E4D7BEACD38E}" destId="{01CDE87F-B57E-AD4A-9F28-99EC059E2E1F}" srcOrd="0" destOrd="0" presId="urn:microsoft.com/office/officeart/2005/8/layout/vList4"/>
    <dgm:cxn modelId="{D203851C-1187-2545-A376-E3F1B667AB3E}" type="presParOf" srcId="{B6BFF9CF-EAB9-2A4B-B00D-E4D7BEACD38E}" destId="{8EFA8AEC-C049-C840-B83F-BCD25704BDC6}" srcOrd="1" destOrd="0" presId="urn:microsoft.com/office/officeart/2005/8/layout/vList4"/>
    <dgm:cxn modelId="{57E13815-B200-9042-933C-47359AC0546F}" type="presParOf" srcId="{B6BFF9CF-EAB9-2A4B-B00D-E4D7BEACD38E}" destId="{A7075F4C-34BA-2045-9A7D-8444F4B7565B}" srcOrd="2" destOrd="0" presId="urn:microsoft.com/office/officeart/2005/8/layout/vList4"/>
    <dgm:cxn modelId="{3CB65576-733E-B64E-8F38-9BA547B47FAD}" type="presParOf" srcId="{AC831544-D418-AB4D-9F66-96F07B3CD869}" destId="{90DA0A5E-1214-414D-B13C-4E7BE76259BC}" srcOrd="3" destOrd="0" presId="urn:microsoft.com/office/officeart/2005/8/layout/vList4"/>
    <dgm:cxn modelId="{5388C2A9-C282-A540-BF65-7C215510C144}" type="presParOf" srcId="{AC831544-D418-AB4D-9F66-96F07B3CD869}" destId="{E848EC18-15FD-224D-89A1-11276A2DF297}" srcOrd="4" destOrd="0" presId="urn:microsoft.com/office/officeart/2005/8/layout/vList4"/>
    <dgm:cxn modelId="{1AE614CE-8694-1841-9F48-9E7F30698EB8}" type="presParOf" srcId="{E848EC18-15FD-224D-89A1-11276A2DF297}" destId="{D0E0DFAB-0F52-DE41-AC97-94C1AC2FB272}" srcOrd="0" destOrd="0" presId="urn:microsoft.com/office/officeart/2005/8/layout/vList4"/>
    <dgm:cxn modelId="{3F7F67DC-C310-8845-AC4A-1253F84CB7E7}" type="presParOf" srcId="{E848EC18-15FD-224D-89A1-11276A2DF297}" destId="{DFD18BD1-98B2-714B-9A14-BC64E2B6B6BB}" srcOrd="1" destOrd="0" presId="urn:microsoft.com/office/officeart/2005/8/layout/vList4"/>
    <dgm:cxn modelId="{B7A71808-3604-2D4C-8DDD-124DA5E6AAF3}" type="presParOf" srcId="{E848EC18-15FD-224D-89A1-11276A2DF297}" destId="{E67D5627-B6F9-114D-847E-C0FF7A0B446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D96928-87A3-5C43-9524-900508495FBF}" type="doc">
      <dgm:prSet loTypeId="urn:microsoft.com/office/officeart/2005/8/layout/hProcess7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706879D-70D2-EC4D-9406-B0DF6038ED89}">
      <dgm:prSet phldrT="[Text]"/>
      <dgm:spPr>
        <a:solidFill>
          <a:srgbClr val="2A854E"/>
        </a:solidFill>
      </dgm:spPr>
      <dgm:t>
        <a:bodyPr/>
        <a:lstStyle/>
        <a:p>
          <a:r>
            <a:rPr lang="en-GB" dirty="0">
              <a:solidFill>
                <a:srgbClr val="CACBC4"/>
              </a:solidFill>
            </a:rPr>
            <a:t>THE 1st</a:t>
          </a:r>
        </a:p>
      </dgm:t>
    </dgm:pt>
    <dgm:pt modelId="{8A8F2FE5-845E-5646-B481-AFFF899D84A6}" type="parTrans" cxnId="{8604B272-F441-9C45-AB63-00A83DF23921}">
      <dgm:prSet/>
      <dgm:spPr/>
      <dgm:t>
        <a:bodyPr/>
        <a:lstStyle/>
        <a:p>
          <a:endParaRPr lang="en-GB"/>
        </a:p>
      </dgm:t>
    </dgm:pt>
    <dgm:pt modelId="{B33C1821-71AE-6648-BC07-5606B2546668}" type="sibTrans" cxnId="{8604B272-F441-9C45-AB63-00A83DF23921}">
      <dgm:prSet/>
      <dgm:spPr/>
      <dgm:t>
        <a:bodyPr/>
        <a:lstStyle/>
        <a:p>
          <a:endParaRPr lang="en-GB"/>
        </a:p>
      </dgm:t>
    </dgm:pt>
    <dgm:pt modelId="{189BD3C3-A493-1F41-B1B4-5B40DD8D11F5}">
      <dgm:prSet phldrT="[Text]"/>
      <dgm:spPr/>
      <dgm:t>
        <a:bodyPr/>
        <a:lstStyle/>
        <a:p>
          <a:pPr algn="ctr"/>
          <a:endParaRPr lang="en-GB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algn="ctr"/>
          <a:endParaRPr lang="en-GB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algn="ctr"/>
          <a:endParaRPr lang="en-GB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algn="ctr"/>
          <a:endParaRPr lang="en-GB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algn="ctr"/>
          <a:r>
            <a: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ELIGIBILITY CRITERIA </a:t>
          </a:r>
          <a:endParaRPr lang="en-GB" dirty="0">
            <a:solidFill>
              <a:schemeClr val="bg1"/>
            </a:solidFill>
          </a:endParaRPr>
        </a:p>
      </dgm:t>
    </dgm:pt>
    <dgm:pt modelId="{3F48940E-D2B8-7448-A949-42741BE2ECEF}" type="parTrans" cxnId="{CE7CA316-FB60-0648-9C2C-C5BBCDE1E6D9}">
      <dgm:prSet/>
      <dgm:spPr/>
      <dgm:t>
        <a:bodyPr/>
        <a:lstStyle/>
        <a:p>
          <a:endParaRPr lang="en-GB"/>
        </a:p>
      </dgm:t>
    </dgm:pt>
    <dgm:pt modelId="{9FF1F3D9-823E-BC46-88BA-C023ED2BEB01}" type="sibTrans" cxnId="{CE7CA316-FB60-0648-9C2C-C5BBCDE1E6D9}">
      <dgm:prSet/>
      <dgm:spPr/>
      <dgm:t>
        <a:bodyPr/>
        <a:lstStyle/>
        <a:p>
          <a:endParaRPr lang="en-GB"/>
        </a:p>
      </dgm:t>
    </dgm:pt>
    <dgm:pt modelId="{B948A213-822E-7645-B2A3-8DD065E66198}">
      <dgm:prSet phldrT="[Text]"/>
      <dgm:spPr>
        <a:solidFill>
          <a:srgbClr val="2A854E"/>
        </a:solidFill>
      </dgm:spPr>
      <dgm:t>
        <a:bodyPr/>
        <a:lstStyle/>
        <a:p>
          <a:r>
            <a:rPr lang="en-GB" dirty="0">
              <a:solidFill>
                <a:srgbClr val="CACBC4"/>
              </a:solidFill>
            </a:rPr>
            <a:t>THE 2nd</a:t>
          </a:r>
        </a:p>
      </dgm:t>
    </dgm:pt>
    <dgm:pt modelId="{93800AC8-E6DE-E34A-A8C0-B72D7E1FB3AB}" type="parTrans" cxnId="{47228552-6094-364E-B63A-F8BF71B5B562}">
      <dgm:prSet/>
      <dgm:spPr/>
      <dgm:t>
        <a:bodyPr/>
        <a:lstStyle/>
        <a:p>
          <a:endParaRPr lang="en-GB"/>
        </a:p>
      </dgm:t>
    </dgm:pt>
    <dgm:pt modelId="{1BF0FFDB-26B7-B24D-AD09-2316A47661B8}" type="sibTrans" cxnId="{47228552-6094-364E-B63A-F8BF71B5B562}">
      <dgm:prSet/>
      <dgm:spPr/>
      <dgm:t>
        <a:bodyPr/>
        <a:lstStyle/>
        <a:p>
          <a:endParaRPr lang="en-GB"/>
        </a:p>
      </dgm:t>
    </dgm:pt>
    <dgm:pt modelId="{8D06DE0C-3420-1C42-A960-F155E9D1BA00}">
      <dgm:prSet phldrT="[Text]"/>
      <dgm:spPr/>
      <dgm:t>
        <a:bodyPr/>
        <a:lstStyle/>
        <a:p>
          <a:pPr algn="ctr"/>
          <a:endParaRPr lang="en-GB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algn="ctr"/>
          <a:endParaRPr lang="en-GB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algn="ctr"/>
          <a:br>
            <a: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endParaRPr lang="en-GB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algn="ctr"/>
          <a:r>
            <a: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MILK PURCHASING HABITS</a:t>
          </a:r>
          <a:endParaRPr lang="en-GB" dirty="0">
            <a:solidFill>
              <a:schemeClr val="bg1"/>
            </a:solidFill>
          </a:endParaRPr>
        </a:p>
      </dgm:t>
    </dgm:pt>
    <dgm:pt modelId="{BB331A19-E964-8049-84FB-D9C8A81FBEC9}" type="parTrans" cxnId="{A0BED1C9-9144-C449-8F7B-76E17592416F}">
      <dgm:prSet/>
      <dgm:spPr/>
      <dgm:t>
        <a:bodyPr/>
        <a:lstStyle/>
        <a:p>
          <a:endParaRPr lang="en-GB"/>
        </a:p>
      </dgm:t>
    </dgm:pt>
    <dgm:pt modelId="{A0C64232-2FEA-5B45-9950-097BE72C6C1E}" type="sibTrans" cxnId="{A0BED1C9-9144-C449-8F7B-76E17592416F}">
      <dgm:prSet/>
      <dgm:spPr/>
      <dgm:t>
        <a:bodyPr/>
        <a:lstStyle/>
        <a:p>
          <a:endParaRPr lang="en-GB"/>
        </a:p>
      </dgm:t>
    </dgm:pt>
    <dgm:pt modelId="{BC690FA1-7117-FA49-9B49-87F888E6A8A8}">
      <dgm:prSet phldrT="[Text]"/>
      <dgm:spPr>
        <a:solidFill>
          <a:srgbClr val="2A854E"/>
        </a:solidFill>
      </dgm:spPr>
      <dgm:t>
        <a:bodyPr/>
        <a:lstStyle/>
        <a:p>
          <a:r>
            <a:rPr lang="en-GB" dirty="0">
              <a:solidFill>
                <a:srgbClr val="CACBC4"/>
              </a:solidFill>
            </a:rPr>
            <a:t>THE 3rd</a:t>
          </a:r>
        </a:p>
      </dgm:t>
    </dgm:pt>
    <dgm:pt modelId="{C0FAAF29-198D-A340-B426-E8CB21FE05A4}" type="parTrans" cxnId="{DA4D0B05-C596-DE45-A15E-AA4C560046C8}">
      <dgm:prSet/>
      <dgm:spPr/>
      <dgm:t>
        <a:bodyPr/>
        <a:lstStyle/>
        <a:p>
          <a:endParaRPr lang="en-GB"/>
        </a:p>
      </dgm:t>
    </dgm:pt>
    <dgm:pt modelId="{3A33BE92-1726-A04E-94C7-CCCEF3EA4BA2}" type="sibTrans" cxnId="{DA4D0B05-C596-DE45-A15E-AA4C560046C8}">
      <dgm:prSet/>
      <dgm:spPr/>
      <dgm:t>
        <a:bodyPr/>
        <a:lstStyle/>
        <a:p>
          <a:endParaRPr lang="en-GB"/>
        </a:p>
      </dgm:t>
    </dgm:pt>
    <dgm:pt modelId="{52D36858-A7FB-8149-9347-2CEA3B76E201}">
      <dgm:prSet phldrT="[Text]"/>
      <dgm:spPr/>
      <dgm:t>
        <a:bodyPr/>
        <a:lstStyle/>
        <a:p>
          <a:pPr algn="ctr">
            <a:buFont typeface="Wingdings" pitchFamily="2" charset="2"/>
            <a:buChar char="§"/>
          </a:pPr>
          <a:br>
            <a: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br>
            <a: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br>
            <a: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br>
            <a: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br>
            <a: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br>
            <a: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 DCE</a:t>
          </a:r>
          <a:endParaRPr lang="en-GB" dirty="0">
            <a:solidFill>
              <a:schemeClr val="bg1"/>
            </a:solidFill>
          </a:endParaRPr>
        </a:p>
      </dgm:t>
    </dgm:pt>
    <dgm:pt modelId="{48277E47-4620-6446-A7AF-1469424B72EC}" type="parTrans" cxnId="{A3D68F48-2146-404E-85CA-69B8618E1DEC}">
      <dgm:prSet/>
      <dgm:spPr/>
      <dgm:t>
        <a:bodyPr/>
        <a:lstStyle/>
        <a:p>
          <a:endParaRPr lang="en-GB"/>
        </a:p>
      </dgm:t>
    </dgm:pt>
    <dgm:pt modelId="{152D4B7D-207D-3349-8175-40378A68A90C}" type="sibTrans" cxnId="{A3D68F48-2146-404E-85CA-69B8618E1DEC}">
      <dgm:prSet/>
      <dgm:spPr/>
      <dgm:t>
        <a:bodyPr/>
        <a:lstStyle/>
        <a:p>
          <a:endParaRPr lang="en-GB"/>
        </a:p>
      </dgm:t>
    </dgm:pt>
    <dgm:pt modelId="{35804104-A835-CA4B-871C-79C2CD6F2F19}">
      <dgm:prSet/>
      <dgm:spPr>
        <a:solidFill>
          <a:srgbClr val="2A854E"/>
        </a:solidFill>
      </dgm:spPr>
      <dgm:t>
        <a:bodyPr/>
        <a:lstStyle/>
        <a:p>
          <a:r>
            <a:rPr lang="en-GB" dirty="0">
              <a:solidFill>
                <a:srgbClr val="CACBC4"/>
              </a:solidFill>
            </a:rPr>
            <a:t>THE 4th</a:t>
          </a:r>
        </a:p>
      </dgm:t>
    </dgm:pt>
    <dgm:pt modelId="{ACF64170-F3A3-8541-B279-444DB2898FC0}" type="parTrans" cxnId="{A5A4D3A4-E2A6-3840-8552-71766C46CDE3}">
      <dgm:prSet/>
      <dgm:spPr/>
      <dgm:t>
        <a:bodyPr/>
        <a:lstStyle/>
        <a:p>
          <a:endParaRPr lang="en-GB"/>
        </a:p>
      </dgm:t>
    </dgm:pt>
    <dgm:pt modelId="{2EE8E604-D4CE-7C4C-827A-BC7E59307526}" type="sibTrans" cxnId="{A5A4D3A4-E2A6-3840-8552-71766C46CDE3}">
      <dgm:prSet/>
      <dgm:spPr/>
      <dgm:t>
        <a:bodyPr/>
        <a:lstStyle/>
        <a:p>
          <a:endParaRPr lang="en-GB"/>
        </a:p>
      </dgm:t>
    </dgm:pt>
    <dgm:pt modelId="{67CE1E51-34D6-D84B-AF99-9790E8ACEAD3}">
      <dgm:prSet/>
      <dgm:spPr>
        <a:solidFill>
          <a:srgbClr val="2A854E"/>
        </a:solidFill>
      </dgm:spPr>
      <dgm:t>
        <a:bodyPr/>
        <a:lstStyle/>
        <a:p>
          <a:r>
            <a:rPr lang="en-GB" dirty="0">
              <a:solidFill>
                <a:srgbClr val="CACBC4"/>
              </a:solidFill>
            </a:rPr>
            <a:t>THE 5th</a:t>
          </a:r>
        </a:p>
      </dgm:t>
    </dgm:pt>
    <dgm:pt modelId="{9FD2E157-B4E9-BD40-A286-705C46F1D4F4}" type="parTrans" cxnId="{C0BDC887-BC0C-6D48-9C2D-D57F8612E410}">
      <dgm:prSet/>
      <dgm:spPr/>
      <dgm:t>
        <a:bodyPr/>
        <a:lstStyle/>
        <a:p>
          <a:endParaRPr lang="en-GB"/>
        </a:p>
      </dgm:t>
    </dgm:pt>
    <dgm:pt modelId="{3F65C773-5087-1B4B-8E8A-1F72066DAAFA}" type="sibTrans" cxnId="{C0BDC887-BC0C-6D48-9C2D-D57F8612E410}">
      <dgm:prSet/>
      <dgm:spPr/>
      <dgm:t>
        <a:bodyPr/>
        <a:lstStyle/>
        <a:p>
          <a:endParaRPr lang="en-GB"/>
        </a:p>
      </dgm:t>
    </dgm:pt>
    <dgm:pt modelId="{E4ECEE82-7311-6246-A101-6957FEB5C232}" type="pres">
      <dgm:prSet presAssocID="{45D96928-87A3-5C43-9524-900508495FBF}" presName="Name0" presStyleCnt="0">
        <dgm:presLayoutVars>
          <dgm:dir/>
          <dgm:animLvl val="lvl"/>
          <dgm:resizeHandles val="exact"/>
        </dgm:presLayoutVars>
      </dgm:prSet>
      <dgm:spPr/>
    </dgm:pt>
    <dgm:pt modelId="{2BA6D9FE-4848-C940-BCA0-12255B811BFC}" type="pres">
      <dgm:prSet presAssocID="{C706879D-70D2-EC4D-9406-B0DF6038ED89}" presName="compositeNode" presStyleCnt="0">
        <dgm:presLayoutVars>
          <dgm:bulletEnabled val="1"/>
        </dgm:presLayoutVars>
      </dgm:prSet>
      <dgm:spPr/>
    </dgm:pt>
    <dgm:pt modelId="{AA854C69-7512-0A45-B52D-D9A913F6D81D}" type="pres">
      <dgm:prSet presAssocID="{C706879D-70D2-EC4D-9406-B0DF6038ED89}" presName="bgRect" presStyleLbl="node1" presStyleIdx="0" presStyleCnt="5"/>
      <dgm:spPr/>
    </dgm:pt>
    <dgm:pt modelId="{67C1E23E-7FA2-AC48-ACB5-D6D2E3967AF0}" type="pres">
      <dgm:prSet presAssocID="{C706879D-70D2-EC4D-9406-B0DF6038ED89}" presName="parentNode" presStyleLbl="node1" presStyleIdx="0" presStyleCnt="5">
        <dgm:presLayoutVars>
          <dgm:chMax val="0"/>
          <dgm:bulletEnabled val="1"/>
        </dgm:presLayoutVars>
      </dgm:prSet>
      <dgm:spPr/>
    </dgm:pt>
    <dgm:pt modelId="{7BE836A9-1692-EC4F-9655-2DEFBEC60EB3}" type="pres">
      <dgm:prSet presAssocID="{C706879D-70D2-EC4D-9406-B0DF6038ED89}" presName="childNode" presStyleLbl="node1" presStyleIdx="0" presStyleCnt="5">
        <dgm:presLayoutVars>
          <dgm:bulletEnabled val="1"/>
        </dgm:presLayoutVars>
      </dgm:prSet>
      <dgm:spPr/>
    </dgm:pt>
    <dgm:pt modelId="{CB199743-EAE8-414B-B821-080E375DA495}" type="pres">
      <dgm:prSet presAssocID="{B33C1821-71AE-6648-BC07-5606B2546668}" presName="hSp" presStyleCnt="0"/>
      <dgm:spPr/>
    </dgm:pt>
    <dgm:pt modelId="{5F83CB09-BB0A-DB43-8A9A-DCE4D5104F12}" type="pres">
      <dgm:prSet presAssocID="{B33C1821-71AE-6648-BC07-5606B2546668}" presName="vProcSp" presStyleCnt="0"/>
      <dgm:spPr/>
    </dgm:pt>
    <dgm:pt modelId="{1DB8E758-1ECB-E34D-96FA-1C3AA2364730}" type="pres">
      <dgm:prSet presAssocID="{B33C1821-71AE-6648-BC07-5606B2546668}" presName="vSp1" presStyleCnt="0"/>
      <dgm:spPr/>
    </dgm:pt>
    <dgm:pt modelId="{A2A2B717-F91F-B640-BAA5-1AE02E7DE1D5}" type="pres">
      <dgm:prSet presAssocID="{B33C1821-71AE-6648-BC07-5606B2546668}" presName="simulatedConn" presStyleLbl="solidFgAcc1" presStyleIdx="0" presStyleCnt="4"/>
      <dgm:spPr>
        <a:ln w="31750">
          <a:solidFill>
            <a:schemeClr val="tx1">
              <a:lumMod val="75000"/>
              <a:lumOff val="25000"/>
            </a:schemeClr>
          </a:solidFill>
        </a:ln>
      </dgm:spPr>
    </dgm:pt>
    <dgm:pt modelId="{728B5D89-7EBB-A24F-B408-C49AA61203D3}" type="pres">
      <dgm:prSet presAssocID="{B33C1821-71AE-6648-BC07-5606B2546668}" presName="vSp2" presStyleCnt="0"/>
      <dgm:spPr/>
    </dgm:pt>
    <dgm:pt modelId="{B854FB80-E01E-CB4A-ABB8-CE2EF502F482}" type="pres">
      <dgm:prSet presAssocID="{B33C1821-71AE-6648-BC07-5606B2546668}" presName="sibTrans" presStyleCnt="0"/>
      <dgm:spPr/>
    </dgm:pt>
    <dgm:pt modelId="{D3205FCE-046A-2F4B-BB1F-480AB6496E61}" type="pres">
      <dgm:prSet presAssocID="{B948A213-822E-7645-B2A3-8DD065E66198}" presName="compositeNode" presStyleCnt="0">
        <dgm:presLayoutVars>
          <dgm:bulletEnabled val="1"/>
        </dgm:presLayoutVars>
      </dgm:prSet>
      <dgm:spPr/>
    </dgm:pt>
    <dgm:pt modelId="{D14AB0E7-7380-1248-BEE1-50B4B3980B20}" type="pres">
      <dgm:prSet presAssocID="{B948A213-822E-7645-B2A3-8DD065E66198}" presName="bgRect" presStyleLbl="node1" presStyleIdx="1" presStyleCnt="5"/>
      <dgm:spPr/>
    </dgm:pt>
    <dgm:pt modelId="{0EF6BF8F-9C7E-9245-A995-85DEA772AFE4}" type="pres">
      <dgm:prSet presAssocID="{B948A213-822E-7645-B2A3-8DD065E66198}" presName="parentNode" presStyleLbl="node1" presStyleIdx="1" presStyleCnt="5">
        <dgm:presLayoutVars>
          <dgm:chMax val="0"/>
          <dgm:bulletEnabled val="1"/>
        </dgm:presLayoutVars>
      </dgm:prSet>
      <dgm:spPr/>
    </dgm:pt>
    <dgm:pt modelId="{14D1798D-B95D-4B44-9F39-02B112CEF3CB}" type="pres">
      <dgm:prSet presAssocID="{B948A213-822E-7645-B2A3-8DD065E66198}" presName="childNode" presStyleLbl="node1" presStyleIdx="1" presStyleCnt="5">
        <dgm:presLayoutVars>
          <dgm:bulletEnabled val="1"/>
        </dgm:presLayoutVars>
      </dgm:prSet>
      <dgm:spPr/>
    </dgm:pt>
    <dgm:pt modelId="{D717B328-047D-9546-A23C-91A7ADA04931}" type="pres">
      <dgm:prSet presAssocID="{1BF0FFDB-26B7-B24D-AD09-2316A47661B8}" presName="hSp" presStyleCnt="0"/>
      <dgm:spPr/>
    </dgm:pt>
    <dgm:pt modelId="{9CD06068-748C-0D44-9121-E29E53BFE2DC}" type="pres">
      <dgm:prSet presAssocID="{1BF0FFDB-26B7-B24D-AD09-2316A47661B8}" presName="vProcSp" presStyleCnt="0"/>
      <dgm:spPr/>
    </dgm:pt>
    <dgm:pt modelId="{5F1820A0-0A4A-0F43-A099-9ECECE075CD1}" type="pres">
      <dgm:prSet presAssocID="{1BF0FFDB-26B7-B24D-AD09-2316A47661B8}" presName="vSp1" presStyleCnt="0"/>
      <dgm:spPr/>
    </dgm:pt>
    <dgm:pt modelId="{A4F1117C-8305-2840-A86F-3A4E84103419}" type="pres">
      <dgm:prSet presAssocID="{1BF0FFDB-26B7-B24D-AD09-2316A47661B8}" presName="simulatedConn" presStyleLbl="solidFgAcc1" presStyleIdx="1" presStyleCnt="4"/>
      <dgm:spPr>
        <a:ln w="31750">
          <a:solidFill>
            <a:schemeClr val="tx1">
              <a:lumMod val="75000"/>
              <a:lumOff val="25000"/>
            </a:schemeClr>
          </a:solidFill>
        </a:ln>
      </dgm:spPr>
    </dgm:pt>
    <dgm:pt modelId="{CE873A94-4B81-6B45-84D1-2CB85AF4B23B}" type="pres">
      <dgm:prSet presAssocID="{1BF0FFDB-26B7-B24D-AD09-2316A47661B8}" presName="vSp2" presStyleCnt="0"/>
      <dgm:spPr/>
    </dgm:pt>
    <dgm:pt modelId="{86B305FA-83DA-7547-9387-F2157C5EF805}" type="pres">
      <dgm:prSet presAssocID="{1BF0FFDB-26B7-B24D-AD09-2316A47661B8}" presName="sibTrans" presStyleCnt="0"/>
      <dgm:spPr/>
    </dgm:pt>
    <dgm:pt modelId="{8AA86646-6742-A243-9C98-CFA258F22EA4}" type="pres">
      <dgm:prSet presAssocID="{BC690FA1-7117-FA49-9B49-87F888E6A8A8}" presName="compositeNode" presStyleCnt="0">
        <dgm:presLayoutVars>
          <dgm:bulletEnabled val="1"/>
        </dgm:presLayoutVars>
      </dgm:prSet>
      <dgm:spPr/>
    </dgm:pt>
    <dgm:pt modelId="{05E513D8-135A-9B41-91D0-35CF5DB69D40}" type="pres">
      <dgm:prSet presAssocID="{BC690FA1-7117-FA49-9B49-87F888E6A8A8}" presName="bgRect" presStyleLbl="node1" presStyleIdx="2" presStyleCnt="5"/>
      <dgm:spPr/>
    </dgm:pt>
    <dgm:pt modelId="{3FEAB47E-2C6F-3341-8262-505861571096}" type="pres">
      <dgm:prSet presAssocID="{BC690FA1-7117-FA49-9B49-87F888E6A8A8}" presName="parentNode" presStyleLbl="node1" presStyleIdx="2" presStyleCnt="5">
        <dgm:presLayoutVars>
          <dgm:chMax val="0"/>
          <dgm:bulletEnabled val="1"/>
        </dgm:presLayoutVars>
      </dgm:prSet>
      <dgm:spPr/>
    </dgm:pt>
    <dgm:pt modelId="{C33E9CA0-AA5B-C742-B6AF-5BE2F9C6169B}" type="pres">
      <dgm:prSet presAssocID="{BC690FA1-7117-FA49-9B49-87F888E6A8A8}" presName="childNode" presStyleLbl="node1" presStyleIdx="2" presStyleCnt="5">
        <dgm:presLayoutVars>
          <dgm:bulletEnabled val="1"/>
        </dgm:presLayoutVars>
      </dgm:prSet>
      <dgm:spPr/>
    </dgm:pt>
    <dgm:pt modelId="{7A6E99F2-E5F1-2A40-B5D0-DDA76EBC3A29}" type="pres">
      <dgm:prSet presAssocID="{3A33BE92-1726-A04E-94C7-CCCEF3EA4BA2}" presName="hSp" presStyleCnt="0"/>
      <dgm:spPr/>
    </dgm:pt>
    <dgm:pt modelId="{2C0345BE-0C37-F74A-A73A-1BD2098AF71B}" type="pres">
      <dgm:prSet presAssocID="{3A33BE92-1726-A04E-94C7-CCCEF3EA4BA2}" presName="vProcSp" presStyleCnt="0"/>
      <dgm:spPr/>
    </dgm:pt>
    <dgm:pt modelId="{23FC0650-256B-0C45-B9B9-E9C53D864F3A}" type="pres">
      <dgm:prSet presAssocID="{3A33BE92-1726-A04E-94C7-CCCEF3EA4BA2}" presName="vSp1" presStyleCnt="0"/>
      <dgm:spPr/>
    </dgm:pt>
    <dgm:pt modelId="{7C706634-2186-D240-B136-AD89ECD45924}" type="pres">
      <dgm:prSet presAssocID="{3A33BE92-1726-A04E-94C7-CCCEF3EA4BA2}" presName="simulatedConn" presStyleLbl="solidFgAcc1" presStyleIdx="2" presStyleCnt="4"/>
      <dgm:spPr>
        <a:ln w="31750">
          <a:solidFill>
            <a:schemeClr val="tx1">
              <a:lumMod val="75000"/>
              <a:lumOff val="25000"/>
            </a:schemeClr>
          </a:solidFill>
        </a:ln>
      </dgm:spPr>
    </dgm:pt>
    <dgm:pt modelId="{0CF41509-BA31-544A-B342-ACE850BE24A5}" type="pres">
      <dgm:prSet presAssocID="{3A33BE92-1726-A04E-94C7-CCCEF3EA4BA2}" presName="vSp2" presStyleCnt="0"/>
      <dgm:spPr/>
    </dgm:pt>
    <dgm:pt modelId="{6543C7CA-9220-B04D-8A2D-D9316AD79319}" type="pres">
      <dgm:prSet presAssocID="{3A33BE92-1726-A04E-94C7-CCCEF3EA4BA2}" presName="sibTrans" presStyleCnt="0"/>
      <dgm:spPr/>
    </dgm:pt>
    <dgm:pt modelId="{629419F6-8C83-A344-9BB8-CB21D00AB6F2}" type="pres">
      <dgm:prSet presAssocID="{35804104-A835-CA4B-871C-79C2CD6F2F19}" presName="compositeNode" presStyleCnt="0">
        <dgm:presLayoutVars>
          <dgm:bulletEnabled val="1"/>
        </dgm:presLayoutVars>
      </dgm:prSet>
      <dgm:spPr/>
    </dgm:pt>
    <dgm:pt modelId="{14F6454C-0000-B24C-94EC-DA0094355F6A}" type="pres">
      <dgm:prSet presAssocID="{35804104-A835-CA4B-871C-79C2CD6F2F19}" presName="bgRect" presStyleLbl="node1" presStyleIdx="3" presStyleCnt="5"/>
      <dgm:spPr/>
    </dgm:pt>
    <dgm:pt modelId="{F0531207-4425-6141-AFD1-1A3169812B33}" type="pres">
      <dgm:prSet presAssocID="{35804104-A835-CA4B-871C-79C2CD6F2F19}" presName="parentNode" presStyleLbl="node1" presStyleIdx="3" presStyleCnt="5">
        <dgm:presLayoutVars>
          <dgm:chMax val="0"/>
          <dgm:bulletEnabled val="1"/>
        </dgm:presLayoutVars>
      </dgm:prSet>
      <dgm:spPr/>
    </dgm:pt>
    <dgm:pt modelId="{9D5FC598-7544-9341-8492-515517F68EE9}" type="pres">
      <dgm:prSet presAssocID="{2EE8E604-D4CE-7C4C-827A-BC7E59307526}" presName="hSp" presStyleCnt="0"/>
      <dgm:spPr/>
    </dgm:pt>
    <dgm:pt modelId="{E0F80CDB-30A7-F749-89B3-345C9CA65FD7}" type="pres">
      <dgm:prSet presAssocID="{2EE8E604-D4CE-7C4C-827A-BC7E59307526}" presName="vProcSp" presStyleCnt="0"/>
      <dgm:spPr/>
    </dgm:pt>
    <dgm:pt modelId="{302BE792-9642-A149-8D78-B5708CE789B7}" type="pres">
      <dgm:prSet presAssocID="{2EE8E604-D4CE-7C4C-827A-BC7E59307526}" presName="vSp1" presStyleCnt="0"/>
      <dgm:spPr/>
    </dgm:pt>
    <dgm:pt modelId="{8106026A-44F8-DC4E-B935-59856DC698B3}" type="pres">
      <dgm:prSet presAssocID="{2EE8E604-D4CE-7C4C-827A-BC7E59307526}" presName="simulatedConn" presStyleLbl="solidFgAcc1" presStyleIdx="3" presStyleCnt="4"/>
      <dgm:spPr>
        <a:ln w="31750">
          <a:solidFill>
            <a:schemeClr val="tx1">
              <a:lumMod val="75000"/>
              <a:lumOff val="25000"/>
            </a:schemeClr>
          </a:solidFill>
        </a:ln>
      </dgm:spPr>
    </dgm:pt>
    <dgm:pt modelId="{371B5573-D799-724F-86CF-E1F4CB114B6D}" type="pres">
      <dgm:prSet presAssocID="{2EE8E604-D4CE-7C4C-827A-BC7E59307526}" presName="vSp2" presStyleCnt="0"/>
      <dgm:spPr/>
    </dgm:pt>
    <dgm:pt modelId="{79A678D3-AC6C-0947-9316-80F4702F097E}" type="pres">
      <dgm:prSet presAssocID="{2EE8E604-D4CE-7C4C-827A-BC7E59307526}" presName="sibTrans" presStyleCnt="0"/>
      <dgm:spPr/>
    </dgm:pt>
    <dgm:pt modelId="{0BDC0B80-6907-2A4D-8F87-F76CBE4E8F6C}" type="pres">
      <dgm:prSet presAssocID="{67CE1E51-34D6-D84B-AF99-9790E8ACEAD3}" presName="compositeNode" presStyleCnt="0">
        <dgm:presLayoutVars>
          <dgm:bulletEnabled val="1"/>
        </dgm:presLayoutVars>
      </dgm:prSet>
      <dgm:spPr/>
    </dgm:pt>
    <dgm:pt modelId="{AD8D9F39-0B12-B641-A6FC-70D27082D2AC}" type="pres">
      <dgm:prSet presAssocID="{67CE1E51-34D6-D84B-AF99-9790E8ACEAD3}" presName="bgRect" presStyleLbl="node1" presStyleIdx="4" presStyleCnt="5"/>
      <dgm:spPr/>
    </dgm:pt>
    <dgm:pt modelId="{33D8BE5A-73F7-184C-88B7-0C24054DCF55}" type="pres">
      <dgm:prSet presAssocID="{67CE1E51-34D6-D84B-AF99-9790E8ACEAD3}" presName="parentNode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A4D0B05-C596-DE45-A15E-AA4C560046C8}" srcId="{45D96928-87A3-5C43-9524-900508495FBF}" destId="{BC690FA1-7117-FA49-9B49-87F888E6A8A8}" srcOrd="2" destOrd="0" parTransId="{C0FAAF29-198D-A340-B426-E8CB21FE05A4}" sibTransId="{3A33BE92-1726-A04E-94C7-CCCEF3EA4BA2}"/>
    <dgm:cxn modelId="{C2757B0C-58F8-C545-A4B6-21805AA724C2}" type="presOf" srcId="{C706879D-70D2-EC4D-9406-B0DF6038ED89}" destId="{67C1E23E-7FA2-AC48-ACB5-D6D2E3967AF0}" srcOrd="1" destOrd="0" presId="urn:microsoft.com/office/officeart/2005/8/layout/hProcess7"/>
    <dgm:cxn modelId="{CE7CA316-FB60-0648-9C2C-C5BBCDE1E6D9}" srcId="{C706879D-70D2-EC4D-9406-B0DF6038ED89}" destId="{189BD3C3-A493-1F41-B1B4-5B40DD8D11F5}" srcOrd="0" destOrd="0" parTransId="{3F48940E-D2B8-7448-A949-42741BE2ECEF}" sibTransId="{9FF1F3D9-823E-BC46-88BA-C023ED2BEB01}"/>
    <dgm:cxn modelId="{33E04E1D-FA96-8943-B305-D7A3035ED4D8}" type="presOf" srcId="{B948A213-822E-7645-B2A3-8DD065E66198}" destId="{0EF6BF8F-9C7E-9245-A995-85DEA772AFE4}" srcOrd="1" destOrd="0" presId="urn:microsoft.com/office/officeart/2005/8/layout/hProcess7"/>
    <dgm:cxn modelId="{594B1B2E-29A0-7E40-9845-883F31B0A560}" type="presOf" srcId="{B948A213-822E-7645-B2A3-8DD065E66198}" destId="{D14AB0E7-7380-1248-BEE1-50B4B3980B20}" srcOrd="0" destOrd="0" presId="urn:microsoft.com/office/officeart/2005/8/layout/hProcess7"/>
    <dgm:cxn modelId="{46688C44-6EAE-5449-B41D-067323549910}" type="presOf" srcId="{35804104-A835-CA4B-871C-79C2CD6F2F19}" destId="{F0531207-4425-6141-AFD1-1A3169812B33}" srcOrd="1" destOrd="0" presId="urn:microsoft.com/office/officeart/2005/8/layout/hProcess7"/>
    <dgm:cxn modelId="{A8820645-5908-284C-9E0E-A2BEDABD3319}" type="presOf" srcId="{45D96928-87A3-5C43-9524-900508495FBF}" destId="{E4ECEE82-7311-6246-A101-6957FEB5C232}" srcOrd="0" destOrd="0" presId="urn:microsoft.com/office/officeart/2005/8/layout/hProcess7"/>
    <dgm:cxn modelId="{A3D68F48-2146-404E-85CA-69B8618E1DEC}" srcId="{BC690FA1-7117-FA49-9B49-87F888E6A8A8}" destId="{52D36858-A7FB-8149-9347-2CEA3B76E201}" srcOrd="0" destOrd="0" parTransId="{48277E47-4620-6446-A7AF-1469424B72EC}" sibTransId="{152D4B7D-207D-3349-8175-40378A68A90C}"/>
    <dgm:cxn modelId="{16EDDD4E-0757-5845-AA2A-6674C7C1BD8A}" type="presOf" srcId="{C706879D-70D2-EC4D-9406-B0DF6038ED89}" destId="{AA854C69-7512-0A45-B52D-D9A913F6D81D}" srcOrd="0" destOrd="0" presId="urn:microsoft.com/office/officeart/2005/8/layout/hProcess7"/>
    <dgm:cxn modelId="{47228552-6094-364E-B63A-F8BF71B5B562}" srcId="{45D96928-87A3-5C43-9524-900508495FBF}" destId="{B948A213-822E-7645-B2A3-8DD065E66198}" srcOrd="1" destOrd="0" parTransId="{93800AC8-E6DE-E34A-A8C0-B72D7E1FB3AB}" sibTransId="{1BF0FFDB-26B7-B24D-AD09-2316A47661B8}"/>
    <dgm:cxn modelId="{E75BA853-9475-9240-B3EC-9E58F5776E5D}" type="presOf" srcId="{67CE1E51-34D6-D84B-AF99-9790E8ACEAD3}" destId="{AD8D9F39-0B12-B641-A6FC-70D27082D2AC}" srcOrd="0" destOrd="0" presId="urn:microsoft.com/office/officeart/2005/8/layout/hProcess7"/>
    <dgm:cxn modelId="{BED9FA6F-CC1A-7D4D-93E8-27DA36360335}" type="presOf" srcId="{52D36858-A7FB-8149-9347-2CEA3B76E201}" destId="{C33E9CA0-AA5B-C742-B6AF-5BE2F9C6169B}" srcOrd="0" destOrd="0" presId="urn:microsoft.com/office/officeart/2005/8/layout/hProcess7"/>
    <dgm:cxn modelId="{8604B272-F441-9C45-AB63-00A83DF23921}" srcId="{45D96928-87A3-5C43-9524-900508495FBF}" destId="{C706879D-70D2-EC4D-9406-B0DF6038ED89}" srcOrd="0" destOrd="0" parTransId="{8A8F2FE5-845E-5646-B481-AFFF899D84A6}" sibTransId="{B33C1821-71AE-6648-BC07-5606B2546668}"/>
    <dgm:cxn modelId="{46DF7F7F-D421-224B-9A70-5AA91FDEF085}" type="presOf" srcId="{35804104-A835-CA4B-871C-79C2CD6F2F19}" destId="{14F6454C-0000-B24C-94EC-DA0094355F6A}" srcOrd="0" destOrd="0" presId="urn:microsoft.com/office/officeart/2005/8/layout/hProcess7"/>
    <dgm:cxn modelId="{C0BDC887-BC0C-6D48-9C2D-D57F8612E410}" srcId="{45D96928-87A3-5C43-9524-900508495FBF}" destId="{67CE1E51-34D6-D84B-AF99-9790E8ACEAD3}" srcOrd="4" destOrd="0" parTransId="{9FD2E157-B4E9-BD40-A286-705C46F1D4F4}" sibTransId="{3F65C773-5087-1B4B-8E8A-1F72066DAAFA}"/>
    <dgm:cxn modelId="{A5A4D3A4-E2A6-3840-8552-71766C46CDE3}" srcId="{45D96928-87A3-5C43-9524-900508495FBF}" destId="{35804104-A835-CA4B-871C-79C2CD6F2F19}" srcOrd="3" destOrd="0" parTransId="{ACF64170-F3A3-8541-B279-444DB2898FC0}" sibTransId="{2EE8E604-D4CE-7C4C-827A-BC7E59307526}"/>
    <dgm:cxn modelId="{EE0E71AE-E2FB-7C45-B16D-373BF3B8C148}" type="presOf" srcId="{BC690FA1-7117-FA49-9B49-87F888E6A8A8}" destId="{3FEAB47E-2C6F-3341-8262-505861571096}" srcOrd="1" destOrd="0" presId="urn:microsoft.com/office/officeart/2005/8/layout/hProcess7"/>
    <dgm:cxn modelId="{A0BED1C9-9144-C449-8F7B-76E17592416F}" srcId="{B948A213-822E-7645-B2A3-8DD065E66198}" destId="{8D06DE0C-3420-1C42-A960-F155E9D1BA00}" srcOrd="0" destOrd="0" parTransId="{BB331A19-E964-8049-84FB-D9C8A81FBEC9}" sibTransId="{A0C64232-2FEA-5B45-9950-097BE72C6C1E}"/>
    <dgm:cxn modelId="{4D3ADDCA-E6CF-E445-869E-56C1CF825B40}" type="presOf" srcId="{67CE1E51-34D6-D84B-AF99-9790E8ACEAD3}" destId="{33D8BE5A-73F7-184C-88B7-0C24054DCF55}" srcOrd="1" destOrd="0" presId="urn:microsoft.com/office/officeart/2005/8/layout/hProcess7"/>
    <dgm:cxn modelId="{E3E0F7D5-F36B-A54E-B78B-15627DB0E911}" type="presOf" srcId="{BC690FA1-7117-FA49-9B49-87F888E6A8A8}" destId="{05E513D8-135A-9B41-91D0-35CF5DB69D40}" srcOrd="0" destOrd="0" presId="urn:microsoft.com/office/officeart/2005/8/layout/hProcess7"/>
    <dgm:cxn modelId="{6109C2EB-CC2E-FC4B-84EC-93AD9D684E6A}" type="presOf" srcId="{8D06DE0C-3420-1C42-A960-F155E9D1BA00}" destId="{14D1798D-B95D-4B44-9F39-02B112CEF3CB}" srcOrd="0" destOrd="0" presId="urn:microsoft.com/office/officeart/2005/8/layout/hProcess7"/>
    <dgm:cxn modelId="{2C2608EF-CA80-A245-B8CB-6B8790C15964}" type="presOf" srcId="{189BD3C3-A493-1F41-B1B4-5B40DD8D11F5}" destId="{7BE836A9-1692-EC4F-9655-2DEFBEC60EB3}" srcOrd="0" destOrd="0" presId="urn:microsoft.com/office/officeart/2005/8/layout/hProcess7"/>
    <dgm:cxn modelId="{86CAE01D-C443-674F-8B69-086FFBC88205}" type="presParOf" srcId="{E4ECEE82-7311-6246-A101-6957FEB5C232}" destId="{2BA6D9FE-4848-C940-BCA0-12255B811BFC}" srcOrd="0" destOrd="0" presId="urn:microsoft.com/office/officeart/2005/8/layout/hProcess7"/>
    <dgm:cxn modelId="{F3106DA5-BE18-084A-9EB7-0FAAEB3C8CA1}" type="presParOf" srcId="{2BA6D9FE-4848-C940-BCA0-12255B811BFC}" destId="{AA854C69-7512-0A45-B52D-D9A913F6D81D}" srcOrd="0" destOrd="0" presId="urn:microsoft.com/office/officeart/2005/8/layout/hProcess7"/>
    <dgm:cxn modelId="{605370A9-0EBB-EC42-94D2-9DB43044E293}" type="presParOf" srcId="{2BA6D9FE-4848-C940-BCA0-12255B811BFC}" destId="{67C1E23E-7FA2-AC48-ACB5-D6D2E3967AF0}" srcOrd="1" destOrd="0" presId="urn:microsoft.com/office/officeart/2005/8/layout/hProcess7"/>
    <dgm:cxn modelId="{0C445F80-2B26-A049-846D-D47EC932E91B}" type="presParOf" srcId="{2BA6D9FE-4848-C940-BCA0-12255B811BFC}" destId="{7BE836A9-1692-EC4F-9655-2DEFBEC60EB3}" srcOrd="2" destOrd="0" presId="urn:microsoft.com/office/officeart/2005/8/layout/hProcess7"/>
    <dgm:cxn modelId="{D88C6A81-2C04-A943-974A-E8265A5AE499}" type="presParOf" srcId="{E4ECEE82-7311-6246-A101-6957FEB5C232}" destId="{CB199743-EAE8-414B-B821-080E375DA495}" srcOrd="1" destOrd="0" presId="urn:microsoft.com/office/officeart/2005/8/layout/hProcess7"/>
    <dgm:cxn modelId="{98046715-816F-2244-88E2-E06A97FFB4F1}" type="presParOf" srcId="{E4ECEE82-7311-6246-A101-6957FEB5C232}" destId="{5F83CB09-BB0A-DB43-8A9A-DCE4D5104F12}" srcOrd="2" destOrd="0" presId="urn:microsoft.com/office/officeart/2005/8/layout/hProcess7"/>
    <dgm:cxn modelId="{F5266992-D190-B147-A3F1-933BD881AD3B}" type="presParOf" srcId="{5F83CB09-BB0A-DB43-8A9A-DCE4D5104F12}" destId="{1DB8E758-1ECB-E34D-96FA-1C3AA2364730}" srcOrd="0" destOrd="0" presId="urn:microsoft.com/office/officeart/2005/8/layout/hProcess7"/>
    <dgm:cxn modelId="{F57C6B91-6900-8A4A-AFC3-0EB4C155A91B}" type="presParOf" srcId="{5F83CB09-BB0A-DB43-8A9A-DCE4D5104F12}" destId="{A2A2B717-F91F-B640-BAA5-1AE02E7DE1D5}" srcOrd="1" destOrd="0" presId="urn:microsoft.com/office/officeart/2005/8/layout/hProcess7"/>
    <dgm:cxn modelId="{A68F9622-6A1C-3144-A91F-1DEB3865D24A}" type="presParOf" srcId="{5F83CB09-BB0A-DB43-8A9A-DCE4D5104F12}" destId="{728B5D89-7EBB-A24F-B408-C49AA61203D3}" srcOrd="2" destOrd="0" presId="urn:microsoft.com/office/officeart/2005/8/layout/hProcess7"/>
    <dgm:cxn modelId="{ED9D9E11-D176-B74D-8F03-E9AA23F91C4B}" type="presParOf" srcId="{E4ECEE82-7311-6246-A101-6957FEB5C232}" destId="{B854FB80-E01E-CB4A-ABB8-CE2EF502F482}" srcOrd="3" destOrd="0" presId="urn:microsoft.com/office/officeart/2005/8/layout/hProcess7"/>
    <dgm:cxn modelId="{B22614B9-4E48-CE49-BD70-51D6E2FF29A4}" type="presParOf" srcId="{E4ECEE82-7311-6246-A101-6957FEB5C232}" destId="{D3205FCE-046A-2F4B-BB1F-480AB6496E61}" srcOrd="4" destOrd="0" presId="urn:microsoft.com/office/officeart/2005/8/layout/hProcess7"/>
    <dgm:cxn modelId="{269BB5EC-771A-0B49-B426-92DDD43C00A7}" type="presParOf" srcId="{D3205FCE-046A-2F4B-BB1F-480AB6496E61}" destId="{D14AB0E7-7380-1248-BEE1-50B4B3980B20}" srcOrd="0" destOrd="0" presId="urn:microsoft.com/office/officeart/2005/8/layout/hProcess7"/>
    <dgm:cxn modelId="{D5E2E0D4-C2A0-8549-B417-4EECF4C62210}" type="presParOf" srcId="{D3205FCE-046A-2F4B-BB1F-480AB6496E61}" destId="{0EF6BF8F-9C7E-9245-A995-85DEA772AFE4}" srcOrd="1" destOrd="0" presId="urn:microsoft.com/office/officeart/2005/8/layout/hProcess7"/>
    <dgm:cxn modelId="{7AC40853-712E-5B48-84F6-09EACDB5901D}" type="presParOf" srcId="{D3205FCE-046A-2F4B-BB1F-480AB6496E61}" destId="{14D1798D-B95D-4B44-9F39-02B112CEF3CB}" srcOrd="2" destOrd="0" presId="urn:microsoft.com/office/officeart/2005/8/layout/hProcess7"/>
    <dgm:cxn modelId="{801AB959-A94F-3D4E-B092-7F321EF498FB}" type="presParOf" srcId="{E4ECEE82-7311-6246-A101-6957FEB5C232}" destId="{D717B328-047D-9546-A23C-91A7ADA04931}" srcOrd="5" destOrd="0" presId="urn:microsoft.com/office/officeart/2005/8/layout/hProcess7"/>
    <dgm:cxn modelId="{173F9031-244B-8E4F-8737-F3FCA8B4D7E6}" type="presParOf" srcId="{E4ECEE82-7311-6246-A101-6957FEB5C232}" destId="{9CD06068-748C-0D44-9121-E29E53BFE2DC}" srcOrd="6" destOrd="0" presId="urn:microsoft.com/office/officeart/2005/8/layout/hProcess7"/>
    <dgm:cxn modelId="{B9748CBF-DFFE-044B-8ACC-02F33D24905E}" type="presParOf" srcId="{9CD06068-748C-0D44-9121-E29E53BFE2DC}" destId="{5F1820A0-0A4A-0F43-A099-9ECECE075CD1}" srcOrd="0" destOrd="0" presId="urn:microsoft.com/office/officeart/2005/8/layout/hProcess7"/>
    <dgm:cxn modelId="{F575486F-AD31-7946-8D23-8A10ECCD85B3}" type="presParOf" srcId="{9CD06068-748C-0D44-9121-E29E53BFE2DC}" destId="{A4F1117C-8305-2840-A86F-3A4E84103419}" srcOrd="1" destOrd="0" presId="urn:microsoft.com/office/officeart/2005/8/layout/hProcess7"/>
    <dgm:cxn modelId="{C7EFD2A4-2636-B141-A2C4-31416589382C}" type="presParOf" srcId="{9CD06068-748C-0D44-9121-E29E53BFE2DC}" destId="{CE873A94-4B81-6B45-84D1-2CB85AF4B23B}" srcOrd="2" destOrd="0" presId="urn:microsoft.com/office/officeart/2005/8/layout/hProcess7"/>
    <dgm:cxn modelId="{8B559D2E-FBB1-EB4E-9319-252CF38DE602}" type="presParOf" srcId="{E4ECEE82-7311-6246-A101-6957FEB5C232}" destId="{86B305FA-83DA-7547-9387-F2157C5EF805}" srcOrd="7" destOrd="0" presId="urn:microsoft.com/office/officeart/2005/8/layout/hProcess7"/>
    <dgm:cxn modelId="{88B6EE33-9881-194B-BFEE-BF907C8F7862}" type="presParOf" srcId="{E4ECEE82-7311-6246-A101-6957FEB5C232}" destId="{8AA86646-6742-A243-9C98-CFA258F22EA4}" srcOrd="8" destOrd="0" presId="urn:microsoft.com/office/officeart/2005/8/layout/hProcess7"/>
    <dgm:cxn modelId="{50B35CC3-D19A-4947-BA1D-648BBCF63BA3}" type="presParOf" srcId="{8AA86646-6742-A243-9C98-CFA258F22EA4}" destId="{05E513D8-135A-9B41-91D0-35CF5DB69D40}" srcOrd="0" destOrd="0" presId="urn:microsoft.com/office/officeart/2005/8/layout/hProcess7"/>
    <dgm:cxn modelId="{4B934EEF-7D6A-F347-9609-A3B2EC7C754F}" type="presParOf" srcId="{8AA86646-6742-A243-9C98-CFA258F22EA4}" destId="{3FEAB47E-2C6F-3341-8262-505861571096}" srcOrd="1" destOrd="0" presId="urn:microsoft.com/office/officeart/2005/8/layout/hProcess7"/>
    <dgm:cxn modelId="{4DBD3CC5-BFE7-F048-AE37-9E5F254F155D}" type="presParOf" srcId="{8AA86646-6742-A243-9C98-CFA258F22EA4}" destId="{C33E9CA0-AA5B-C742-B6AF-5BE2F9C6169B}" srcOrd="2" destOrd="0" presId="urn:microsoft.com/office/officeart/2005/8/layout/hProcess7"/>
    <dgm:cxn modelId="{AC0E842A-9702-9D42-BA63-8609F68A3D80}" type="presParOf" srcId="{E4ECEE82-7311-6246-A101-6957FEB5C232}" destId="{7A6E99F2-E5F1-2A40-B5D0-DDA76EBC3A29}" srcOrd="9" destOrd="0" presId="urn:microsoft.com/office/officeart/2005/8/layout/hProcess7"/>
    <dgm:cxn modelId="{E8427A91-57A9-0744-A9A8-D1536EAC1D50}" type="presParOf" srcId="{E4ECEE82-7311-6246-A101-6957FEB5C232}" destId="{2C0345BE-0C37-F74A-A73A-1BD2098AF71B}" srcOrd="10" destOrd="0" presId="urn:microsoft.com/office/officeart/2005/8/layout/hProcess7"/>
    <dgm:cxn modelId="{0A86F31B-4A15-3F44-AF81-08E987480119}" type="presParOf" srcId="{2C0345BE-0C37-F74A-A73A-1BD2098AF71B}" destId="{23FC0650-256B-0C45-B9B9-E9C53D864F3A}" srcOrd="0" destOrd="0" presId="urn:microsoft.com/office/officeart/2005/8/layout/hProcess7"/>
    <dgm:cxn modelId="{80173E37-AC50-364C-B0DB-087DE7F7333F}" type="presParOf" srcId="{2C0345BE-0C37-F74A-A73A-1BD2098AF71B}" destId="{7C706634-2186-D240-B136-AD89ECD45924}" srcOrd="1" destOrd="0" presId="urn:microsoft.com/office/officeart/2005/8/layout/hProcess7"/>
    <dgm:cxn modelId="{A6CD0475-9252-CC49-AD7D-FC97DEC52062}" type="presParOf" srcId="{2C0345BE-0C37-F74A-A73A-1BD2098AF71B}" destId="{0CF41509-BA31-544A-B342-ACE850BE24A5}" srcOrd="2" destOrd="0" presId="urn:microsoft.com/office/officeart/2005/8/layout/hProcess7"/>
    <dgm:cxn modelId="{940C29FC-7FF2-5842-9E09-D5B0C1C5FAD0}" type="presParOf" srcId="{E4ECEE82-7311-6246-A101-6957FEB5C232}" destId="{6543C7CA-9220-B04D-8A2D-D9316AD79319}" srcOrd="11" destOrd="0" presId="urn:microsoft.com/office/officeart/2005/8/layout/hProcess7"/>
    <dgm:cxn modelId="{D424AF21-E703-7447-B1AC-5BE5BD3623A0}" type="presParOf" srcId="{E4ECEE82-7311-6246-A101-6957FEB5C232}" destId="{629419F6-8C83-A344-9BB8-CB21D00AB6F2}" srcOrd="12" destOrd="0" presId="urn:microsoft.com/office/officeart/2005/8/layout/hProcess7"/>
    <dgm:cxn modelId="{44B70446-EAC7-0C43-81D9-FF5C7937E3D0}" type="presParOf" srcId="{629419F6-8C83-A344-9BB8-CB21D00AB6F2}" destId="{14F6454C-0000-B24C-94EC-DA0094355F6A}" srcOrd="0" destOrd="0" presId="urn:microsoft.com/office/officeart/2005/8/layout/hProcess7"/>
    <dgm:cxn modelId="{B552EB0D-9EC0-5743-BEA1-ADFFA09042A5}" type="presParOf" srcId="{629419F6-8C83-A344-9BB8-CB21D00AB6F2}" destId="{F0531207-4425-6141-AFD1-1A3169812B33}" srcOrd="1" destOrd="0" presId="urn:microsoft.com/office/officeart/2005/8/layout/hProcess7"/>
    <dgm:cxn modelId="{8C8102A2-294C-F344-8A4D-85C2D97975EC}" type="presParOf" srcId="{E4ECEE82-7311-6246-A101-6957FEB5C232}" destId="{9D5FC598-7544-9341-8492-515517F68EE9}" srcOrd="13" destOrd="0" presId="urn:microsoft.com/office/officeart/2005/8/layout/hProcess7"/>
    <dgm:cxn modelId="{4749C8D7-7084-224A-96C7-D963E28683E5}" type="presParOf" srcId="{E4ECEE82-7311-6246-A101-6957FEB5C232}" destId="{E0F80CDB-30A7-F749-89B3-345C9CA65FD7}" srcOrd="14" destOrd="0" presId="urn:microsoft.com/office/officeart/2005/8/layout/hProcess7"/>
    <dgm:cxn modelId="{78347898-A9BD-7C49-970F-4B0ED52C8E52}" type="presParOf" srcId="{E0F80CDB-30A7-F749-89B3-345C9CA65FD7}" destId="{302BE792-9642-A149-8D78-B5708CE789B7}" srcOrd="0" destOrd="0" presId="urn:microsoft.com/office/officeart/2005/8/layout/hProcess7"/>
    <dgm:cxn modelId="{8CC9D856-2E9E-0245-8050-CF37A5060D42}" type="presParOf" srcId="{E0F80CDB-30A7-F749-89B3-345C9CA65FD7}" destId="{8106026A-44F8-DC4E-B935-59856DC698B3}" srcOrd="1" destOrd="0" presId="urn:microsoft.com/office/officeart/2005/8/layout/hProcess7"/>
    <dgm:cxn modelId="{0699A5AA-A051-1E4D-A1A0-87534A15562C}" type="presParOf" srcId="{E0F80CDB-30A7-F749-89B3-345C9CA65FD7}" destId="{371B5573-D799-724F-86CF-E1F4CB114B6D}" srcOrd="2" destOrd="0" presId="urn:microsoft.com/office/officeart/2005/8/layout/hProcess7"/>
    <dgm:cxn modelId="{034238C7-FF41-D84E-B94E-232B84F73172}" type="presParOf" srcId="{E4ECEE82-7311-6246-A101-6957FEB5C232}" destId="{79A678D3-AC6C-0947-9316-80F4702F097E}" srcOrd="15" destOrd="0" presId="urn:microsoft.com/office/officeart/2005/8/layout/hProcess7"/>
    <dgm:cxn modelId="{12E60A57-CE07-A844-9B71-B68C371FFAC5}" type="presParOf" srcId="{E4ECEE82-7311-6246-A101-6957FEB5C232}" destId="{0BDC0B80-6907-2A4D-8F87-F76CBE4E8F6C}" srcOrd="16" destOrd="0" presId="urn:microsoft.com/office/officeart/2005/8/layout/hProcess7"/>
    <dgm:cxn modelId="{8195F4F3-E085-0243-88BF-53086E80B561}" type="presParOf" srcId="{0BDC0B80-6907-2A4D-8F87-F76CBE4E8F6C}" destId="{AD8D9F39-0B12-B641-A6FC-70D27082D2AC}" srcOrd="0" destOrd="0" presId="urn:microsoft.com/office/officeart/2005/8/layout/hProcess7"/>
    <dgm:cxn modelId="{834C5455-3586-5C4B-A53A-18BB012EA255}" type="presParOf" srcId="{0BDC0B80-6907-2A4D-8F87-F76CBE4E8F6C}" destId="{33D8BE5A-73F7-184C-88B7-0C24054DCF55}" srcOrd="1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26D6EF-9795-174E-8108-95D72395ED16}">
      <dsp:nvSpPr>
        <dsp:cNvPr id="0" name=""/>
        <dsp:cNvSpPr/>
      </dsp:nvSpPr>
      <dsp:spPr>
        <a:xfrm>
          <a:off x="0" y="0"/>
          <a:ext cx="4483100" cy="645004"/>
        </a:xfrm>
        <a:prstGeom prst="roundRect">
          <a:avLst>
            <a:gd name="adj" fmla="val 10000"/>
          </a:avLst>
        </a:prstGeom>
        <a:solidFill>
          <a:srgbClr val="2A854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GB" sz="11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Health consciousness has a positive effect on attitudes toward organic milk.</a:t>
          </a:r>
          <a:endParaRPr lang="en-GB" sz="1100" kern="1200" dirty="0">
            <a:solidFill>
              <a:schemeClr val="bg1"/>
            </a:solidFill>
          </a:endParaRPr>
        </a:p>
      </dsp:txBody>
      <dsp:txXfrm>
        <a:off x="961120" y="0"/>
        <a:ext cx="3521979" cy="645004"/>
      </dsp:txXfrm>
    </dsp:sp>
    <dsp:sp modelId="{D317C678-F4B8-264E-903E-731A83F6C7D1}">
      <dsp:nvSpPr>
        <dsp:cNvPr id="0" name=""/>
        <dsp:cNvSpPr/>
      </dsp:nvSpPr>
      <dsp:spPr>
        <a:xfrm>
          <a:off x="64500" y="64500"/>
          <a:ext cx="896620" cy="51600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DE87F-B57E-AD4A-9F28-99EC059E2E1F}">
      <dsp:nvSpPr>
        <dsp:cNvPr id="0" name=""/>
        <dsp:cNvSpPr/>
      </dsp:nvSpPr>
      <dsp:spPr>
        <a:xfrm>
          <a:off x="0" y="709505"/>
          <a:ext cx="4483100" cy="645004"/>
        </a:xfrm>
        <a:prstGeom prst="roundRect">
          <a:avLst>
            <a:gd name="adj" fmla="val 10000"/>
          </a:avLst>
        </a:prstGeom>
        <a:solidFill>
          <a:srgbClr val="2A854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GB" sz="11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Attitudes toward organic milk have a positive effect on willingness to pay for organic milk.</a:t>
          </a:r>
          <a:endParaRPr lang="en-GB" sz="1100" kern="1200" dirty="0">
            <a:solidFill>
              <a:schemeClr val="bg1"/>
            </a:solidFill>
          </a:endParaRPr>
        </a:p>
      </dsp:txBody>
      <dsp:txXfrm>
        <a:off x="961120" y="709505"/>
        <a:ext cx="3521979" cy="645004"/>
      </dsp:txXfrm>
    </dsp:sp>
    <dsp:sp modelId="{8EFA8AEC-C049-C840-B83F-BCD25704BDC6}">
      <dsp:nvSpPr>
        <dsp:cNvPr id="0" name=""/>
        <dsp:cNvSpPr/>
      </dsp:nvSpPr>
      <dsp:spPr>
        <a:xfrm>
          <a:off x="64500" y="774005"/>
          <a:ext cx="896620" cy="51600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E0DFAB-0F52-DE41-AC97-94C1AC2FB272}">
      <dsp:nvSpPr>
        <dsp:cNvPr id="0" name=""/>
        <dsp:cNvSpPr/>
      </dsp:nvSpPr>
      <dsp:spPr>
        <a:xfrm>
          <a:off x="0" y="1419010"/>
          <a:ext cx="4483100" cy="645004"/>
        </a:xfrm>
        <a:prstGeom prst="roundRect">
          <a:avLst>
            <a:gd name="adj" fmla="val 10000"/>
          </a:avLst>
        </a:prstGeom>
        <a:solidFill>
          <a:srgbClr val="2A854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 effect of health consciousness on willingness to pay for organic milk is partially mediated by attitudes toward organic milk.</a:t>
          </a:r>
          <a:endParaRPr lang="en-GB" sz="1100" kern="1200" dirty="0">
            <a:solidFill>
              <a:schemeClr val="bg1"/>
            </a:solidFill>
          </a:endParaRPr>
        </a:p>
      </dsp:txBody>
      <dsp:txXfrm>
        <a:off x="961120" y="1419010"/>
        <a:ext cx="3521979" cy="645004"/>
      </dsp:txXfrm>
    </dsp:sp>
    <dsp:sp modelId="{DFD18BD1-98B2-714B-9A14-BC64E2B6B6BB}">
      <dsp:nvSpPr>
        <dsp:cNvPr id="0" name=""/>
        <dsp:cNvSpPr/>
      </dsp:nvSpPr>
      <dsp:spPr>
        <a:xfrm>
          <a:off x="64500" y="1483511"/>
          <a:ext cx="896620" cy="51600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54C69-7512-0A45-B52D-D9A913F6D81D}">
      <dsp:nvSpPr>
        <dsp:cNvPr id="0" name=""/>
        <dsp:cNvSpPr/>
      </dsp:nvSpPr>
      <dsp:spPr>
        <a:xfrm>
          <a:off x="4524" y="1761596"/>
          <a:ext cx="1579562" cy="1895474"/>
        </a:xfrm>
        <a:prstGeom prst="roundRect">
          <a:avLst>
            <a:gd name="adj" fmla="val 5000"/>
          </a:avLst>
        </a:prstGeom>
        <a:solidFill>
          <a:srgbClr val="2A854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CACBC4"/>
              </a:solidFill>
            </a:rPr>
            <a:t>THE 1st</a:t>
          </a:r>
        </a:p>
      </dsp:txBody>
      <dsp:txXfrm rot="16200000">
        <a:off x="-614664" y="2380784"/>
        <a:ext cx="1554289" cy="315912"/>
      </dsp:txXfrm>
    </dsp:sp>
    <dsp:sp modelId="{7BE836A9-1692-EC4F-9655-2DEFBEC60EB3}">
      <dsp:nvSpPr>
        <dsp:cNvPr id="0" name=""/>
        <dsp:cNvSpPr/>
      </dsp:nvSpPr>
      <dsp:spPr>
        <a:xfrm>
          <a:off x="320436" y="1761596"/>
          <a:ext cx="1176774" cy="189547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ELIGIBILITY CRITERIA 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320436" y="1761596"/>
        <a:ext cx="1176774" cy="1895474"/>
      </dsp:txXfrm>
    </dsp:sp>
    <dsp:sp modelId="{D14AB0E7-7380-1248-BEE1-50B4B3980B20}">
      <dsp:nvSpPr>
        <dsp:cNvPr id="0" name=""/>
        <dsp:cNvSpPr/>
      </dsp:nvSpPr>
      <dsp:spPr>
        <a:xfrm>
          <a:off x="1639371" y="1761596"/>
          <a:ext cx="1579562" cy="1895474"/>
        </a:xfrm>
        <a:prstGeom prst="roundRect">
          <a:avLst>
            <a:gd name="adj" fmla="val 5000"/>
          </a:avLst>
        </a:prstGeom>
        <a:solidFill>
          <a:srgbClr val="2A854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CACBC4"/>
              </a:solidFill>
            </a:rPr>
            <a:t>THE 2nd</a:t>
          </a:r>
        </a:p>
      </dsp:txBody>
      <dsp:txXfrm rot="16200000">
        <a:off x="1020183" y="2380784"/>
        <a:ext cx="1554289" cy="315912"/>
      </dsp:txXfrm>
    </dsp:sp>
    <dsp:sp modelId="{A2A2B717-F91F-B640-BAA5-1AE02E7DE1D5}">
      <dsp:nvSpPr>
        <dsp:cNvPr id="0" name=""/>
        <dsp:cNvSpPr/>
      </dsp:nvSpPr>
      <dsp:spPr>
        <a:xfrm rot="5400000">
          <a:off x="1508032" y="3267558"/>
          <a:ext cx="278473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tx1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D1798D-B95D-4B44-9F39-02B112CEF3CB}">
      <dsp:nvSpPr>
        <dsp:cNvPr id="0" name=""/>
        <dsp:cNvSpPr/>
      </dsp:nvSpPr>
      <dsp:spPr>
        <a:xfrm>
          <a:off x="1955284" y="1761596"/>
          <a:ext cx="1176774" cy="189547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GB" sz="14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endParaRPr lang="en-GB" sz="1400" kern="1200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MILK PURCHASING HABITS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1955284" y="1761596"/>
        <a:ext cx="1176774" cy="1895474"/>
      </dsp:txXfrm>
    </dsp:sp>
    <dsp:sp modelId="{05E513D8-135A-9B41-91D0-35CF5DB69D40}">
      <dsp:nvSpPr>
        <dsp:cNvPr id="0" name=""/>
        <dsp:cNvSpPr/>
      </dsp:nvSpPr>
      <dsp:spPr>
        <a:xfrm>
          <a:off x="3274218" y="1761596"/>
          <a:ext cx="1579562" cy="1895474"/>
        </a:xfrm>
        <a:prstGeom prst="roundRect">
          <a:avLst>
            <a:gd name="adj" fmla="val 5000"/>
          </a:avLst>
        </a:prstGeom>
        <a:solidFill>
          <a:srgbClr val="2A854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CACBC4"/>
              </a:solidFill>
            </a:rPr>
            <a:t>THE 3rd</a:t>
          </a:r>
        </a:p>
      </dsp:txBody>
      <dsp:txXfrm rot="16200000">
        <a:off x="2655030" y="2380784"/>
        <a:ext cx="1554289" cy="315912"/>
      </dsp:txXfrm>
    </dsp:sp>
    <dsp:sp modelId="{A4F1117C-8305-2840-A86F-3A4E84103419}">
      <dsp:nvSpPr>
        <dsp:cNvPr id="0" name=""/>
        <dsp:cNvSpPr/>
      </dsp:nvSpPr>
      <dsp:spPr>
        <a:xfrm rot="5400000">
          <a:off x="3142879" y="3267558"/>
          <a:ext cx="278473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tx1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3E9CA0-AA5B-C742-B6AF-5BE2F9C6169B}">
      <dsp:nvSpPr>
        <dsp:cNvPr id="0" name=""/>
        <dsp:cNvSpPr/>
      </dsp:nvSpPr>
      <dsp:spPr>
        <a:xfrm>
          <a:off x="3590131" y="1761596"/>
          <a:ext cx="1176774" cy="189547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br>
            <a:rPr lang="en-GB" sz="14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br>
            <a:rPr lang="en-GB" sz="14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br>
            <a:rPr lang="en-GB" sz="14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br>
            <a:rPr lang="en-GB" sz="14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br>
            <a:rPr lang="en-GB" sz="14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br>
            <a:rPr lang="en-GB" sz="14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en-GB" sz="14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 DCE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3590131" y="1761596"/>
        <a:ext cx="1176774" cy="1895474"/>
      </dsp:txXfrm>
    </dsp:sp>
    <dsp:sp modelId="{14F6454C-0000-B24C-94EC-DA0094355F6A}">
      <dsp:nvSpPr>
        <dsp:cNvPr id="0" name=""/>
        <dsp:cNvSpPr/>
      </dsp:nvSpPr>
      <dsp:spPr>
        <a:xfrm>
          <a:off x="4909065" y="1761596"/>
          <a:ext cx="1579562" cy="1895474"/>
        </a:xfrm>
        <a:prstGeom prst="roundRect">
          <a:avLst>
            <a:gd name="adj" fmla="val 5000"/>
          </a:avLst>
        </a:prstGeom>
        <a:solidFill>
          <a:srgbClr val="2A854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CACBC4"/>
              </a:solidFill>
            </a:rPr>
            <a:t>THE 4th</a:t>
          </a:r>
        </a:p>
      </dsp:txBody>
      <dsp:txXfrm rot="16200000">
        <a:off x="4289877" y="2380784"/>
        <a:ext cx="1554289" cy="315912"/>
      </dsp:txXfrm>
    </dsp:sp>
    <dsp:sp modelId="{7C706634-2186-D240-B136-AD89ECD45924}">
      <dsp:nvSpPr>
        <dsp:cNvPr id="0" name=""/>
        <dsp:cNvSpPr/>
      </dsp:nvSpPr>
      <dsp:spPr>
        <a:xfrm rot="5400000">
          <a:off x="4777726" y="3267558"/>
          <a:ext cx="278473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tx1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8D9F39-0B12-B641-A6FC-70D27082D2AC}">
      <dsp:nvSpPr>
        <dsp:cNvPr id="0" name=""/>
        <dsp:cNvSpPr/>
      </dsp:nvSpPr>
      <dsp:spPr>
        <a:xfrm>
          <a:off x="6543913" y="1761596"/>
          <a:ext cx="1579562" cy="1895474"/>
        </a:xfrm>
        <a:prstGeom prst="roundRect">
          <a:avLst>
            <a:gd name="adj" fmla="val 5000"/>
          </a:avLst>
        </a:prstGeom>
        <a:solidFill>
          <a:srgbClr val="2A854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CACBC4"/>
              </a:solidFill>
            </a:rPr>
            <a:t>THE 5th</a:t>
          </a:r>
        </a:p>
      </dsp:txBody>
      <dsp:txXfrm rot="16200000">
        <a:off x="5924724" y="2380784"/>
        <a:ext cx="1554289" cy="315912"/>
      </dsp:txXfrm>
    </dsp:sp>
    <dsp:sp modelId="{8106026A-44F8-DC4E-B935-59856DC698B3}">
      <dsp:nvSpPr>
        <dsp:cNvPr id="0" name=""/>
        <dsp:cNvSpPr/>
      </dsp:nvSpPr>
      <dsp:spPr>
        <a:xfrm rot="5400000">
          <a:off x="6412574" y="3267558"/>
          <a:ext cx="278473" cy="23693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tx1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BFAA4B-32CA-1491-E22A-E88DE57160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03174E-8823-280F-00F1-F86B817E24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DA3DE-E260-9B4E-82F3-6ECC909BFE9B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F6939A-A0D8-0BD5-6D63-30ADDE32AF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CFD1E6-AE56-C1EE-F8BA-A8649FC6EE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1DBE4-DEB4-0B4F-B43F-0D06E408358D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9849250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899F6-4305-476D-9A33-F1F9B714B09E}" type="datetimeFigureOut">
              <a:rPr lang="en-GB" smtClean="0"/>
              <a:t>24/08/2025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182A4-C570-4F6D-A39F-4A278BD44F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7500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182A4-C570-4F6D-A39F-4A278BD44F4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665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D6365-99FA-1ECF-D431-5ACDEDF04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50F118-48EC-5444-E4FC-F07B79AB8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C43FEE-6DD1-0E9C-5D5A-39591B6A8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8E932D-F8F1-1A18-B47D-189CCBBAF3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182A4-C570-4F6D-A39F-4A278BD44F4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772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182A4-C570-4F6D-A39F-4A278BD44F4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614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6DD3F-4351-B4E3-E5C4-1758EA572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7C0290-EAAA-A01F-F302-93EB8AAAF7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6EA83-47E8-BF22-0AC6-13759BDE0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F3E91-A960-E948-B027-144FEC0EBF26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EE9C8-0E21-EFFA-4766-408CA9F0D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13BCB-685B-BB79-3A70-A070CC2A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018-1BBB-4E45-9034-CDF5D54CBCCF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4178622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496DF-40A1-0DB4-FC32-B19A42627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EC080-A2B8-D045-2517-0B41E2D56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8CEF9-DC1F-2280-727E-42BBB61AB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F3E91-A960-E948-B027-144FEC0EBF26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C4DB2-7DC6-B24A-D9E9-CB19F1B3B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45446-BF3C-6A1A-2213-A71DF568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018-1BBB-4E45-9034-CDF5D54CBCCF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596118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B5166-7DF6-946F-E30F-8DBF060B8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5FB0D-6575-129D-F372-B9E59C836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A8BD5-D96F-FB03-FD39-440F4F468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F3E91-A960-E948-B027-144FEC0EBF26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7044F-572F-1891-4C4F-E58511EF7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EF7F4-B157-B619-C933-48A054068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018-1BBB-4E45-9034-CDF5D54CBCCF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989828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EBFB-6067-FCB8-137B-BB8981969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90F78-831E-08CB-3453-780B0FF14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5DA37-C3F4-C107-3586-9F990349A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2E32F-065D-117F-1DE3-B470AE02A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F3E91-A960-E948-B027-144FEC0EBF26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5B438-94E5-3127-17DF-49D71FE29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59CDB9-5337-DDDF-C72C-83D798233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018-1BBB-4E45-9034-CDF5D54CBCCF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470601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9CCE2-EF64-E72A-E1E5-4E6ED1A30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32368-988E-1F18-82B4-83A6C4A6C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215375-E264-3769-2352-9BB14EBE9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F1DD55-81E0-E643-A9E3-6086749AEB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2A8320-CE13-8E4C-E18D-C5F40A35B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AD154F-B0F9-3B46-8BCA-68A1EC086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F3E91-A960-E948-B027-144FEC0EBF26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88E5F0-ABD4-1BF2-142E-5CBE57683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90E769-E056-A1E3-E5BF-9BE2DCD1C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018-1BBB-4E45-9034-CDF5D54CBCCF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87936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107C5-AD99-95D9-18BE-AC06132E3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6A05EB-7E43-05B8-EFAF-4A72EE25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F3E91-A960-E948-B027-144FEC0EBF26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BCA52D-9B7F-87AF-BC8B-FEC66AB46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A26316-CDF2-1003-5183-C8395F3E2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018-1BBB-4E45-9034-CDF5D54CBCCF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833343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04CCF2-0BAC-196A-E157-4ED6BD7B9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F3E91-A960-E948-B027-144FEC0EBF26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3BD1C9-4D0A-29C6-7A7C-A3A9B84E5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51B50-F30B-933F-F67F-766D8F1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018-1BBB-4E45-9034-CDF5D54CBCCF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187196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4BA6-FF8F-4E7A-D871-75A9E4EF3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2324A-161C-BA1F-7FD8-8AC6F63B9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61371-BAC6-93EE-9E77-AB17651FD6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16523-D4E9-2137-EFFD-8B849402F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F3E91-A960-E948-B027-144FEC0EBF26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B644FF-8DD8-604D-E49B-E7897D916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83D388-D784-FE26-0152-7B43F1E3D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018-1BBB-4E45-9034-CDF5D54CBCCF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4011601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25ADD-2632-DC92-1238-E17AC55C2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F34080-5DB6-0FD7-3846-FB01472096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C1B15-BF68-38ED-0859-19B3D2FBF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026E1-BEF1-7519-95BF-3C98FE731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F3E91-A960-E948-B027-144FEC0EBF26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3EC83-3FC1-39AA-B703-A3966F62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7120F-A1A7-E024-F426-13610A495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018-1BBB-4E45-9034-CDF5D54CBCCF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72612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7EA58-0E85-1BF3-B3A1-A8D9E0470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2EC0E0-0666-89D8-10CE-FF0A3892D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E9D77-951F-3921-B4E6-5F525973D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F3E91-A960-E948-B027-144FEC0EBF26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59C55-837F-E462-4FB9-CE41A7C0C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6FDAB-01E9-94A7-0749-CB21749F6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018-1BBB-4E45-9034-CDF5D54CBCCF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2188989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CE523E-D3CF-2EB9-9187-A52597743E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40EA1-080B-58D1-876F-9C0CA96AF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80261-210D-5CF1-4862-ABC428521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F3E91-A960-E948-B027-144FEC0EBF26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B3294-9F63-3AA2-7F76-4080BFA7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509C4-FF03-1215-1928-297717913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2018-1BBB-4E45-9034-CDF5D54CBCCF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50127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BE932D-654B-525D-6043-72933242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33940-AEE0-E1F0-6CDB-85023A05E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17280-07FE-3949-03ED-40480F3236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F3E91-A960-E948-B027-144FEC0EBF26}" type="datetimeFigureOut">
              <a:rPr lang="en-RS" smtClean="0"/>
              <a:t>24. 8. 2025.</a:t>
            </a:fld>
            <a:endParaRPr lang="e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3C7C3-AC44-4EFA-09C2-5E076EE0D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B8948-0786-5741-5012-727C9EBE2E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32018-1BBB-4E45-9034-CDF5D54CBCCF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32853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207/S15327027HC1603_1" TargetMode="External"/><Relationship Id="rId7" Type="http://schemas.openxmlformats.org/officeDocument/2006/relationships/hyperlink" Target="https://doi.org/10.1080/0267257X.2015.1061584" TargetMode="External"/><Relationship Id="rId2" Type="http://schemas.openxmlformats.org/officeDocument/2006/relationships/hyperlink" Target="https://doi.org/10.1186/s40100-024-00312-y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3390/su12083261" TargetMode="External"/><Relationship Id="rId5" Type="http://schemas.openxmlformats.org/officeDocument/2006/relationships/hyperlink" Target="https://doi.org/10.1016/j.foodcont.2013.09.060" TargetMode="External"/><Relationship Id="rId4" Type="http://schemas.openxmlformats.org/officeDocument/2006/relationships/hyperlink" Target="https://doi.org/10.1016/j.tifs.2020.04.029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0969698917301078#s0100" TargetMode="External"/><Relationship Id="rId7" Type="http://schemas.openxmlformats.org/officeDocument/2006/relationships/hyperlink" Target="https://doi.org/10.3389/fpubh.2022.1042535" TargetMode="External"/><Relationship Id="rId2" Type="http://schemas.openxmlformats.org/officeDocument/2006/relationships/hyperlink" Target="https://doi.org/10.1108/00070700110386755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abidigitallibrary.org/doi/pdf/10.5555/20163345548" TargetMode="External"/><Relationship Id="rId5" Type="http://schemas.openxmlformats.org/officeDocument/2006/relationships/hyperlink" Target="https://doi.org/10.2478/ethemes-2023-0014" TargetMode="External"/><Relationship Id="rId4" Type="http://schemas.openxmlformats.org/officeDocument/2006/relationships/hyperlink" Target="https://doi.org/10.1108/BFJ-06-2016-0237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" name="Picture 13" descr="A glass of milk with a splash of milk&#10;&#10;AI-generated content may be incorrect.">
            <a:extLst>
              <a:ext uri="{FF2B5EF4-FFF2-40B4-BE49-F238E27FC236}">
                <a16:creationId xmlns:a16="http://schemas.microsoft.com/office/drawing/2014/main" id="{22A9CB6F-804A-CBB0-5D32-8E719B0FD5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EF04FD-9D06-0A17-2912-0ACD789E0D10}"/>
              </a:ext>
            </a:extLst>
          </p:cNvPr>
          <p:cNvSpPr txBox="1"/>
          <p:nvPr/>
        </p:nvSpPr>
        <p:spPr>
          <a:xfrm>
            <a:off x="1304035" y="3127782"/>
            <a:ext cx="7649309" cy="1097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Milan </a:t>
            </a:r>
            <a:r>
              <a:rPr lang="en-GB" sz="1400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Tatić</a:t>
            </a:r>
            <a:r>
              <a:rPr lang="en-GB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400" b="1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GB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Sanja </a:t>
            </a:r>
            <a:r>
              <a:rPr lang="en-GB" sz="1400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Džever</a:t>
            </a:r>
            <a:r>
              <a:rPr lang="en-GB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400" b="1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GB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Bojan </a:t>
            </a:r>
            <a:r>
              <a:rPr lang="en-GB" sz="1400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Matkovski</a:t>
            </a:r>
            <a:r>
              <a:rPr lang="en-GB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400" b="1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GB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400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Žana</a:t>
            </a:r>
            <a:r>
              <a:rPr lang="en-GB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Jurjević </a:t>
            </a:r>
            <a:r>
              <a:rPr lang="en-GB" sz="1400" b="1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GB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Danilo </a:t>
            </a:r>
            <a:r>
              <a:rPr lang="en-GB" sz="1400" b="1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Đokić</a:t>
            </a:r>
            <a:r>
              <a:rPr lang="en-GB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400" b="1" i="0" baseline="3000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  <a:p>
            <a:pPr>
              <a:lnSpc>
                <a:spcPts val="2775"/>
              </a:lnSpc>
              <a:buNone/>
            </a:pPr>
            <a:endParaRPr lang="en-GB" sz="1400" dirty="0">
              <a:solidFill>
                <a:schemeClr val="bg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None/>
            </a:pPr>
            <a:r>
              <a:rPr lang="en-GB" sz="1400" b="1" i="0" baseline="30000" dirty="0">
                <a:solidFill>
                  <a:srgbClr val="CACBC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</a:t>
            </a:r>
            <a:r>
              <a:rPr lang="en-GB" sz="1400" b="1" i="0" dirty="0">
                <a:solidFill>
                  <a:srgbClr val="CACBC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University of Bonn, Institute for Food and Resource Economics</a:t>
            </a:r>
            <a:endParaRPr lang="en-GB" sz="1400" dirty="0">
              <a:solidFill>
                <a:srgbClr val="CACBC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1400" b="1" baseline="30000" dirty="0">
                <a:solidFill>
                  <a:srgbClr val="CACBC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</a:t>
            </a:r>
            <a:r>
              <a:rPr lang="en-GB" sz="1400" b="1" i="0" dirty="0">
                <a:solidFill>
                  <a:srgbClr val="CACBC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University of Novi Sad, Faculty of Economics in Subotica</a:t>
            </a:r>
            <a:endParaRPr lang="en-GB" sz="1400" dirty="0">
              <a:solidFill>
                <a:srgbClr val="CACBC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55145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2C00A-12AA-8E90-DB4A-BEC3692F7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and black text&#10;&#10;Description automatically generated">
            <a:extLst>
              <a:ext uri="{FF2B5EF4-FFF2-40B4-BE49-F238E27FC236}">
                <a16:creationId xmlns:a16="http://schemas.microsoft.com/office/drawing/2014/main" id="{39B04447-57B8-1A2C-7F36-ACA0E71439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B600EE-E655-B284-12BA-1492FCDE046B}"/>
              </a:ext>
            </a:extLst>
          </p:cNvPr>
          <p:cNvSpPr txBox="1"/>
          <p:nvPr/>
        </p:nvSpPr>
        <p:spPr>
          <a:xfrm>
            <a:off x="304800" y="1531160"/>
            <a:ext cx="115824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 FOOD CONSUMPTION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↗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developed countries.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MOTIVES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perceived health benefits, environmental sustainability, perceived food safety + better animal welfare.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literature review - health </a:t>
            </a:r>
            <a:r>
              <a:rPr lang="en-GB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concern is the main driver of organic preferences / focus.</a:t>
            </a:r>
          </a:p>
          <a:p>
            <a:pPr algn="just"/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SERBIAN ORGANIC MARKET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still in its infancy - preferences are not well understood.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RS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better understanding = assessing the market potential + identifying opportunities for its expansion.</a:t>
            </a:r>
            <a:endParaRPr lang="en-GB" dirty="0">
              <a:solidFill>
                <a:srgbClr val="24714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5DC1B7-8936-796E-892C-E989B58310E8}"/>
              </a:ext>
            </a:extLst>
          </p:cNvPr>
          <p:cNvSpPr txBox="1"/>
          <p:nvPr/>
        </p:nvSpPr>
        <p:spPr>
          <a:xfrm>
            <a:off x="304800" y="807692"/>
            <a:ext cx="2250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S" b="1" dirty="0">
                <a:solidFill>
                  <a:srgbClr val="2A85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INTRODUCTION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2EC921F-8188-EC7A-C939-FC922F83F77E}"/>
              </a:ext>
            </a:extLst>
          </p:cNvPr>
          <p:cNvSpPr/>
          <p:nvPr/>
        </p:nvSpPr>
        <p:spPr>
          <a:xfrm>
            <a:off x="11502571" y="375892"/>
            <a:ext cx="482600" cy="431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C96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S" sz="1200" dirty="0">
                <a:solidFill>
                  <a:srgbClr val="2A854E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7265514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854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6F4D16-DA65-2706-352A-EF27F5962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D1368E-0652-9C3C-F07F-024D403B55B8}"/>
              </a:ext>
            </a:extLst>
          </p:cNvPr>
          <p:cNvSpPr txBox="1"/>
          <p:nvPr/>
        </p:nvSpPr>
        <p:spPr>
          <a:xfrm>
            <a:off x="292100" y="1395980"/>
            <a:ext cx="116078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b="1" dirty="0">
                <a:solidFill>
                  <a:srgbClr val="CACBC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SIGNIFICANT BARRIER:</a:t>
            </a:r>
          </a:p>
          <a:p>
            <a:pPr algn="just"/>
            <a:endParaRPr lang="en-GB" b="1" dirty="0">
              <a:solidFill>
                <a:srgbClr val="CACBC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en-GB" b="1" dirty="0">
                <a:solidFill>
                  <a:srgbClr val="CACBC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GB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retail price of organic milk, limited offer!</a:t>
            </a:r>
          </a:p>
          <a:p>
            <a:pPr algn="just"/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Assessing consumers' WTP - IDENTIFYING PRICE POINTS = encouraging broader adoption of organic milk. 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Understanding what drives WTP premiums at the individual level = marketing strategies for organic milk.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RS" b="1" dirty="0">
                <a:solidFill>
                  <a:srgbClr val="CACBC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OBJECTIVE:</a:t>
            </a:r>
            <a:endParaRPr lang="en-US" b="1" dirty="0">
              <a:solidFill>
                <a:srgbClr val="CACBC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US" b="1" dirty="0">
              <a:solidFill>
                <a:srgbClr val="CACBC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en-US" b="1" dirty="0">
                <a:solidFill>
                  <a:srgbClr val="CACBC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R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Serbian consumers' WTP for organic milk + the attitudinal and socio-demographic factors </a:t>
            </a:r>
            <a:r>
              <a: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that</a:t>
            </a:r>
            <a:r>
              <a:rPr lang="en-R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influence </a:t>
            </a:r>
            <a:r>
              <a:rPr lang="en-R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WTP premium. 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139ECA-3062-4731-A1CA-D22073D62652}"/>
              </a:ext>
            </a:extLst>
          </p:cNvPr>
          <p:cNvSpPr txBox="1"/>
          <p:nvPr/>
        </p:nvSpPr>
        <p:spPr>
          <a:xfrm>
            <a:off x="-2393004" y="-875490"/>
            <a:ext cx="1789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2</a:t>
            </a:r>
            <a:endParaRPr lang="en-GB" sz="3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CEA916-35E1-D23B-71CC-AA7129FC7567}"/>
              </a:ext>
            </a:extLst>
          </p:cNvPr>
          <p:cNvSpPr txBox="1"/>
          <p:nvPr/>
        </p:nvSpPr>
        <p:spPr>
          <a:xfrm>
            <a:off x="304800" y="807692"/>
            <a:ext cx="2250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S" b="1" dirty="0">
                <a:solidFill>
                  <a:srgbClr val="CACBC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INTRODUCTION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501A14-B52D-EBD4-FC93-8BA97DDB1821}"/>
              </a:ext>
            </a:extLst>
          </p:cNvPr>
          <p:cNvSpPr/>
          <p:nvPr/>
        </p:nvSpPr>
        <p:spPr>
          <a:xfrm>
            <a:off x="11502571" y="375892"/>
            <a:ext cx="482600" cy="431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S" sz="1200" dirty="0">
                <a:solidFill>
                  <a:srgbClr val="2A854E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6174526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D7FF1B-19D4-16DE-6111-3AD0AEC8B965}"/>
              </a:ext>
            </a:extLst>
          </p:cNvPr>
          <p:cNvSpPr txBox="1"/>
          <p:nvPr/>
        </p:nvSpPr>
        <p:spPr>
          <a:xfrm>
            <a:off x="304800" y="807692"/>
            <a:ext cx="317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S" b="1" dirty="0">
                <a:solidFill>
                  <a:srgbClr val="2A85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RESEARCH FRAMEWORK</a:t>
            </a:r>
          </a:p>
        </p:txBody>
      </p:sp>
      <p:pic>
        <p:nvPicPr>
          <p:cNvPr id="10" name="Picture 9" descr="A diagram of a milk production process&#10;&#10;AI-generated content may be incorrect.">
            <a:extLst>
              <a:ext uri="{FF2B5EF4-FFF2-40B4-BE49-F238E27FC236}">
                <a16:creationId xmlns:a16="http://schemas.microsoft.com/office/drawing/2014/main" id="{A250E270-8A8E-CBBA-7171-BDD5C3473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801" y="976855"/>
            <a:ext cx="6616700" cy="3213100"/>
          </a:xfrm>
          <a:prstGeom prst="rect">
            <a:avLst/>
          </a:prstGeom>
        </p:spPr>
      </p:pic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2E3AACCF-16F8-52A2-394B-8E2A1ED84A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2570945"/>
              </p:ext>
            </p:extLst>
          </p:nvPr>
        </p:nvGraphicFramePr>
        <p:xfrm>
          <a:off x="324893" y="1919523"/>
          <a:ext cx="4483100" cy="2064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E5D3B1B5-86A1-486F-9C78-852D1C80336D}"/>
              </a:ext>
            </a:extLst>
          </p:cNvPr>
          <p:cNvSpPr/>
          <p:nvPr/>
        </p:nvSpPr>
        <p:spPr>
          <a:xfrm rot="16200000">
            <a:off x="9169745" y="4899990"/>
            <a:ext cx="1737360" cy="182880"/>
          </a:xfrm>
          <a:prstGeom prst="rightArrow">
            <a:avLst/>
          </a:prstGeom>
          <a:solidFill>
            <a:srgbClr val="2A85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A0B911-1DF4-44E8-D4FC-C3343DDC231B}"/>
              </a:ext>
            </a:extLst>
          </p:cNvPr>
          <p:cNvSpPr txBox="1"/>
          <p:nvPr/>
        </p:nvSpPr>
        <p:spPr>
          <a:xfrm>
            <a:off x="5354522" y="4495609"/>
            <a:ext cx="610362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H1a</a:t>
            </a:r>
            <a:r>
              <a:rPr lang="en-GB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200" b="1" dirty="0">
                <a:solidFill>
                  <a:srgbClr val="2A85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Serbian consumers have a positive WTP for organic milk.</a:t>
            </a:r>
            <a:endParaRPr lang="en-GB" sz="1100" b="1" dirty="0">
              <a:solidFill>
                <a:srgbClr val="2A854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8030DA-075F-1A7A-038E-8AF310A504FE}"/>
              </a:ext>
            </a:extLst>
          </p:cNvPr>
          <p:cNvSpPr txBox="1"/>
          <p:nvPr/>
        </p:nvSpPr>
        <p:spPr>
          <a:xfrm>
            <a:off x="5354522" y="5005393"/>
            <a:ext cx="6098146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H1b</a:t>
            </a:r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200" b="1" dirty="0">
                <a:solidFill>
                  <a:srgbClr val="2A85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There is a significant heterogeneity among Serbian consumers in their WTP for organic milk.</a:t>
            </a:r>
            <a:endParaRPr lang="en-GB" sz="1100" b="1" dirty="0">
              <a:solidFill>
                <a:srgbClr val="2A854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6C1702-1F21-0B48-5ACF-973941A4DDCF}"/>
              </a:ext>
            </a:extLst>
          </p:cNvPr>
          <p:cNvSpPr txBox="1"/>
          <p:nvPr/>
        </p:nvSpPr>
        <p:spPr>
          <a:xfrm>
            <a:off x="8961605" y="5915870"/>
            <a:ext cx="218048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RS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DCE (RPL) MODEL</a:t>
            </a:r>
            <a:endParaRPr lang="en-R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C836781-3371-4A13-B486-8FC3BCC7217D}"/>
              </a:ext>
            </a:extLst>
          </p:cNvPr>
          <p:cNvSpPr/>
          <p:nvPr/>
        </p:nvSpPr>
        <p:spPr>
          <a:xfrm rot="1739516">
            <a:off x="5400213" y="1725651"/>
            <a:ext cx="602410" cy="182880"/>
          </a:xfrm>
          <a:prstGeom prst="rightArrow">
            <a:avLst/>
          </a:prstGeom>
          <a:solidFill>
            <a:srgbClr val="2A85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7E8573-0ED5-493D-91E8-94D137377C62}"/>
              </a:ext>
            </a:extLst>
          </p:cNvPr>
          <p:cNvSpPr txBox="1"/>
          <p:nvPr/>
        </p:nvSpPr>
        <p:spPr>
          <a:xfrm>
            <a:off x="3641363" y="1368076"/>
            <a:ext cx="218048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MEDIATION</a:t>
            </a:r>
            <a:endParaRPr lang="en-R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3E82328B-C68C-4B13-9831-5D948E9B7700}"/>
              </a:ext>
            </a:extLst>
          </p:cNvPr>
          <p:cNvCxnSpPr>
            <a:cxnSpLocks/>
            <a:stCxn id="17" idx="0"/>
            <a:endCxn id="13" idx="1"/>
          </p:cNvCxnSpPr>
          <p:nvPr/>
        </p:nvCxnSpPr>
        <p:spPr>
          <a:xfrm rot="5400000" flipH="1" flipV="1">
            <a:off x="2920513" y="1198673"/>
            <a:ext cx="366781" cy="1074920"/>
          </a:xfrm>
          <a:prstGeom prst="bentConnector2">
            <a:avLst/>
          </a:prstGeom>
          <a:ln>
            <a:solidFill>
              <a:srgbClr val="2A85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2E6B06AE-5707-045F-2511-ED4975857C12}"/>
              </a:ext>
            </a:extLst>
          </p:cNvPr>
          <p:cNvSpPr/>
          <p:nvPr/>
        </p:nvSpPr>
        <p:spPr>
          <a:xfrm>
            <a:off x="11502571" y="375892"/>
            <a:ext cx="482600" cy="431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C96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S" sz="1200" dirty="0">
                <a:solidFill>
                  <a:srgbClr val="2A854E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91801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3B678-8749-427F-3853-7909D1AF6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and black text&#10;&#10;Description automatically generated">
            <a:extLst>
              <a:ext uri="{FF2B5EF4-FFF2-40B4-BE49-F238E27FC236}">
                <a16:creationId xmlns:a16="http://schemas.microsoft.com/office/drawing/2014/main" id="{ACC12F1B-8E3A-2D22-D05C-BA9858215B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5" b="-1"/>
          <a:stretch/>
        </p:blipFill>
        <p:spPr>
          <a:xfrm>
            <a:off x="20" y="31390"/>
            <a:ext cx="12191980" cy="6856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8A58F1-70DF-44E2-8057-445DA9FF2C14}"/>
              </a:ext>
            </a:extLst>
          </p:cNvPr>
          <p:cNvSpPr txBox="1"/>
          <p:nvPr/>
        </p:nvSpPr>
        <p:spPr>
          <a:xfrm>
            <a:off x="646448" y="1466799"/>
            <a:ext cx="106766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GB" sz="1400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data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was collected in Serbia in September 2024 - an online survey distributed by a professional market research agency (N=441)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388C01-27A7-4DB5-8508-20829C199EBF}"/>
              </a:ext>
            </a:extLst>
          </p:cNvPr>
          <p:cNvSpPr txBox="1"/>
          <p:nvPr/>
        </p:nvSpPr>
        <p:spPr>
          <a:xfrm>
            <a:off x="646448" y="4460313"/>
            <a:ext cx="106766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GB" sz="1400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DCE using random parameter logit (RPL) model to account for preference heterogeneity + mediation model (with individual-specific WTP for organic as dependent variable in the mediation).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9ED4054-46A1-956C-2AE3-3E434F0EEE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3522695"/>
              </p:ext>
            </p:extLst>
          </p:nvPr>
        </p:nvGraphicFramePr>
        <p:xfrm>
          <a:off x="2032000" y="51536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9F90B91-6772-9145-CB33-4EC7D5C26DA7}"/>
              </a:ext>
            </a:extLst>
          </p:cNvPr>
          <p:cNvSpPr txBox="1"/>
          <p:nvPr/>
        </p:nvSpPr>
        <p:spPr>
          <a:xfrm>
            <a:off x="9053169" y="3622449"/>
            <a:ext cx="1062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S-D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365820-09A0-EF44-03BD-640E8E6A1E9B}"/>
              </a:ext>
            </a:extLst>
          </p:cNvPr>
          <p:cNvSpPr txBox="1"/>
          <p:nvPr/>
        </p:nvSpPr>
        <p:spPr>
          <a:xfrm>
            <a:off x="7505828" y="3191562"/>
            <a:ext cx="10626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OMA, PRSC,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HC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095EDF-0B83-6C03-A4E9-0961051F192A}"/>
              </a:ext>
            </a:extLst>
          </p:cNvPr>
          <p:cNvSpPr txBox="1"/>
          <p:nvPr/>
        </p:nvSpPr>
        <p:spPr>
          <a:xfrm>
            <a:off x="304800" y="807692"/>
            <a:ext cx="270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S" b="1" dirty="0">
                <a:solidFill>
                  <a:srgbClr val="2A85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SURVEY STRUCTURE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E2C5CF3-E97A-92C9-69E4-213804C4FB77}"/>
              </a:ext>
            </a:extLst>
          </p:cNvPr>
          <p:cNvSpPr/>
          <p:nvPr/>
        </p:nvSpPr>
        <p:spPr>
          <a:xfrm>
            <a:off x="11502571" y="375892"/>
            <a:ext cx="482600" cy="431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C96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S" sz="1200" dirty="0">
                <a:solidFill>
                  <a:srgbClr val="2A854E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961917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854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55E9F2-649D-0A3E-1D75-B5DA7315B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A1329D-50CB-0318-600E-7CC79E4E2535}"/>
              </a:ext>
            </a:extLst>
          </p:cNvPr>
          <p:cNvSpPr txBox="1"/>
          <p:nvPr/>
        </p:nvSpPr>
        <p:spPr>
          <a:xfrm>
            <a:off x="304799" y="1590551"/>
            <a:ext cx="1145171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DCE attributes - organic label, origin, and price.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 choice tasks -  two product alternatives &amp; an opt-out option.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position of the product alternatives within each choice task and the order of the choice tasks were randomized. </a:t>
            </a:r>
            <a:endParaRPr lang="en-GB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7A492C-A96E-15F3-1A6C-F2F0312DED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50498"/>
              </p:ext>
            </p:extLst>
          </p:nvPr>
        </p:nvGraphicFramePr>
        <p:xfrm>
          <a:off x="704849" y="2672619"/>
          <a:ext cx="10972801" cy="195447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1630129">
                  <a:extLst>
                    <a:ext uri="{9D8B030D-6E8A-4147-A177-3AD203B41FA5}">
                      <a16:colId xmlns:a16="http://schemas.microsoft.com/office/drawing/2014/main" val="2942176350"/>
                    </a:ext>
                  </a:extLst>
                </a:gridCol>
                <a:gridCol w="3687517">
                  <a:extLst>
                    <a:ext uri="{9D8B030D-6E8A-4147-A177-3AD203B41FA5}">
                      <a16:colId xmlns:a16="http://schemas.microsoft.com/office/drawing/2014/main" val="2764501123"/>
                    </a:ext>
                  </a:extLst>
                </a:gridCol>
                <a:gridCol w="3687517">
                  <a:extLst>
                    <a:ext uri="{9D8B030D-6E8A-4147-A177-3AD203B41FA5}">
                      <a16:colId xmlns:a16="http://schemas.microsoft.com/office/drawing/2014/main" val="3382514349"/>
                    </a:ext>
                  </a:extLst>
                </a:gridCol>
                <a:gridCol w="1967638">
                  <a:extLst>
                    <a:ext uri="{9D8B030D-6E8A-4147-A177-3AD203B41FA5}">
                      <a16:colId xmlns:a16="http://schemas.microsoft.com/office/drawing/2014/main" val="752380049"/>
                    </a:ext>
                  </a:extLst>
                </a:gridCol>
              </a:tblGrid>
              <a:tr h="3365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rgbClr val="24714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Levels</a:t>
                      </a:r>
                      <a:endParaRPr lang="en-RS" sz="1800" b="1" kern="100" dirty="0">
                        <a:solidFill>
                          <a:srgbClr val="24714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rgbClr val="2A854E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Attributes</a:t>
                      </a:r>
                      <a:endParaRPr lang="en-RS" sz="1800" b="1" kern="100" dirty="0">
                        <a:solidFill>
                          <a:srgbClr val="2A854E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R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882720"/>
                  </a:ext>
                </a:extLst>
              </a:tr>
              <a:tr h="40005">
                <a:tc vMerge="1">
                  <a:txBody>
                    <a:bodyPr/>
                    <a:lstStyle/>
                    <a:p>
                      <a:endParaRPr lang="e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rgbClr val="2A854E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Type</a:t>
                      </a:r>
                      <a:endParaRPr lang="en-RS" sz="1800" b="1" kern="100" dirty="0">
                        <a:solidFill>
                          <a:srgbClr val="2A854E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rgbClr val="2A854E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Origin indication</a:t>
                      </a:r>
                      <a:endParaRPr lang="en-RS" sz="1800" b="1" kern="100" dirty="0">
                        <a:solidFill>
                          <a:srgbClr val="2A854E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rgbClr val="2A854E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Price: RSD (EUR)</a:t>
                      </a:r>
                      <a:endParaRPr lang="en-RS" sz="1800" b="1" kern="100" dirty="0">
                        <a:solidFill>
                          <a:srgbClr val="2A854E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383563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rgbClr val="24714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  <a:endParaRPr lang="en-RS" sz="1800" b="1" kern="100" dirty="0">
                        <a:solidFill>
                          <a:srgbClr val="24714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Conventional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Serbia (manufacturer 1)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109.99 (0.94)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67857968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rgbClr val="24714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  <a:endParaRPr lang="en-RS" sz="1800" b="1" kern="100" dirty="0">
                        <a:solidFill>
                          <a:srgbClr val="24714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Organic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Serbia (manufacturer 2)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129.99 (1.11)</a:t>
                      </a:r>
                      <a:endParaRPr lang="en-RS" sz="180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8352455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rgbClr val="24714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  <a:endParaRPr lang="en-RS" sz="1800" b="1" kern="100" dirty="0">
                        <a:solidFill>
                          <a:srgbClr val="24714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Bosnia &amp; Hercegovina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149.99 (1.28)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905100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rgbClr val="24714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  <a:endParaRPr lang="en-RS" sz="1800" b="1" kern="100" dirty="0">
                        <a:solidFill>
                          <a:srgbClr val="24714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Croatia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169.99 (1.45)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040995348"/>
                  </a:ext>
                </a:extLst>
              </a:tr>
              <a:tr h="203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rgbClr val="24714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  <a:endParaRPr lang="en-RS" sz="1800" b="1" kern="100" dirty="0">
                        <a:solidFill>
                          <a:srgbClr val="24714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Poland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189.99 (1.62)</a:t>
                      </a:r>
                      <a:endParaRPr lang="en-RS" sz="180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846669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F10FDF7D-3C35-F2A2-36AE-7090FE4AF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3738" y="32083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RS" altLang="en-R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RS" altLang="en-R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A82C5E-FDCC-8FCF-3553-C0DB2BE0D179}"/>
              </a:ext>
            </a:extLst>
          </p:cNvPr>
          <p:cNvSpPr txBox="1"/>
          <p:nvPr/>
        </p:nvSpPr>
        <p:spPr>
          <a:xfrm>
            <a:off x="304800" y="807692"/>
            <a:ext cx="1808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S" b="1" dirty="0">
                <a:solidFill>
                  <a:srgbClr val="CACBC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 DCE DESIGN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D26E95-FFE1-0921-A0B8-47798F1D224B}"/>
              </a:ext>
            </a:extLst>
          </p:cNvPr>
          <p:cNvSpPr txBox="1"/>
          <p:nvPr/>
        </p:nvSpPr>
        <p:spPr>
          <a:xfrm>
            <a:off x="596954" y="2262911"/>
            <a:ext cx="11451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</a:rPr>
              <a:t>Table 1: Attributes and levels of milk used in the choice experiment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A2B2525-BFF4-E2B2-EE1F-D107BF24A191}"/>
              </a:ext>
            </a:extLst>
          </p:cNvPr>
          <p:cNvSpPr/>
          <p:nvPr/>
        </p:nvSpPr>
        <p:spPr>
          <a:xfrm>
            <a:off x="11502571" y="375892"/>
            <a:ext cx="482600" cy="431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S" sz="1200" dirty="0">
                <a:solidFill>
                  <a:srgbClr val="2A854E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3804764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8B13D3-1B3D-B110-8E2C-7C55D54E1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carton&#10;&#10;AI-generated content may be incorrect.">
            <a:extLst>
              <a:ext uri="{FF2B5EF4-FFF2-40B4-BE49-F238E27FC236}">
                <a16:creationId xmlns:a16="http://schemas.microsoft.com/office/drawing/2014/main" id="{1FF6CD48-9019-3034-D8BA-0BB5D5B06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187" y="643467"/>
            <a:ext cx="6259626" cy="5571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3BD74B-B2AE-E39E-F383-82AE9391BD3C}"/>
              </a:ext>
            </a:extLst>
          </p:cNvPr>
          <p:cNvSpPr txBox="1"/>
          <p:nvPr/>
        </p:nvSpPr>
        <p:spPr>
          <a:xfrm>
            <a:off x="387765" y="110728"/>
            <a:ext cx="7304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</a:rPr>
              <a:t>Figure 1: Example of a choice task.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021BFA0-C10C-A5F2-2BBE-C32555E0D97A}"/>
              </a:ext>
            </a:extLst>
          </p:cNvPr>
          <p:cNvSpPr/>
          <p:nvPr/>
        </p:nvSpPr>
        <p:spPr>
          <a:xfrm>
            <a:off x="11502571" y="375892"/>
            <a:ext cx="482600" cy="431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C96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S" sz="1200" dirty="0">
                <a:solidFill>
                  <a:srgbClr val="2A854E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824943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white background with blue and black text&#10;&#10;Description automatically generated">
            <a:extLst>
              <a:ext uri="{FF2B5EF4-FFF2-40B4-BE49-F238E27FC236}">
                <a16:creationId xmlns:a16="http://schemas.microsoft.com/office/drawing/2014/main" id="{95E96F4A-9102-DCA6-3FB4-F772442174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5" b="-1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pic>
        <p:nvPicPr>
          <p:cNvPr id="2" name="Picture 1" descr="A table with numbers and a number of objects&#10;&#10;AI-generated content may be incorrect.">
            <a:extLst>
              <a:ext uri="{FF2B5EF4-FFF2-40B4-BE49-F238E27FC236}">
                <a16:creationId xmlns:a16="http://schemas.microsoft.com/office/drawing/2014/main" id="{A9EE9373-32B4-B89A-0678-77E8DCD12C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432" r="21846" b="78723"/>
          <a:stretch>
            <a:fillRect/>
          </a:stretch>
        </p:blipFill>
        <p:spPr>
          <a:xfrm>
            <a:off x="786148" y="2072324"/>
            <a:ext cx="6110868" cy="771302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8B8703-1EF5-087A-D176-6807DAE08E7E}"/>
              </a:ext>
            </a:extLst>
          </p:cNvPr>
          <p:cNvSpPr txBox="1"/>
          <p:nvPr/>
        </p:nvSpPr>
        <p:spPr>
          <a:xfrm>
            <a:off x="429888" y="3592511"/>
            <a:ext cx="109747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RS" sz="1600" dirty="0">
                <a:solidFill>
                  <a:srgbClr val="2A85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H1a (accepted) </a:t>
            </a:r>
            <a:r>
              <a:rPr lang="en-R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the median WTP for organic milk of 21.53 RSD indicates that consumers are willing to pay a premium for organic milk.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RS" sz="1600" dirty="0">
              <a:solidFill>
                <a:schemeClr val="tx1">
                  <a:lumMod val="95000"/>
                  <a:lumOff val="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RS" sz="1600" dirty="0">
                <a:solidFill>
                  <a:srgbClr val="2A85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H1b (accepted) </a:t>
            </a:r>
            <a:r>
              <a:rPr lang="en-R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the significant standard deviation of the organic random parameter suggests substantial heterogeneity in preferences.</a:t>
            </a:r>
          </a:p>
        </p:txBody>
      </p:sp>
      <p:pic>
        <p:nvPicPr>
          <p:cNvPr id="12" name="Picture 11" descr="A table with numbers and a number of objects&#10;&#10;AI-generated content may be incorrect.">
            <a:extLst>
              <a:ext uri="{FF2B5EF4-FFF2-40B4-BE49-F238E27FC236}">
                <a16:creationId xmlns:a16="http://schemas.microsoft.com/office/drawing/2014/main" id="{08A82DFC-D4CB-07E4-C3CA-3688CC3C6C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129" r="21846" b="62701"/>
          <a:stretch>
            <a:fillRect/>
          </a:stretch>
        </p:blipFill>
        <p:spPr>
          <a:xfrm>
            <a:off x="786148" y="2953208"/>
            <a:ext cx="6110868" cy="399447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AA1A41-7583-5A3E-7B01-FD36BF9D034E}"/>
              </a:ext>
            </a:extLst>
          </p:cNvPr>
          <p:cNvSpPr txBox="1"/>
          <p:nvPr/>
        </p:nvSpPr>
        <p:spPr>
          <a:xfrm>
            <a:off x="668942" y="159341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</a:rPr>
              <a:t>Table 2: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RPL model estimates and MWTP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endParaRPr lang="en-R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9DD920-D5F3-08FD-C4AF-276D25BDD478}"/>
              </a:ext>
            </a:extLst>
          </p:cNvPr>
          <p:cNvSpPr txBox="1"/>
          <p:nvPr/>
        </p:nvSpPr>
        <p:spPr>
          <a:xfrm>
            <a:off x="304800" y="807692"/>
            <a:ext cx="14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S" b="1" dirty="0">
                <a:solidFill>
                  <a:srgbClr val="2A85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RESULTS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E778330-1B5D-7C4B-FF19-2C27F6B4B9EF}"/>
              </a:ext>
            </a:extLst>
          </p:cNvPr>
          <p:cNvSpPr/>
          <p:nvPr/>
        </p:nvSpPr>
        <p:spPr>
          <a:xfrm>
            <a:off x="11502571" y="375892"/>
            <a:ext cx="482600" cy="431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C96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S" sz="1200" dirty="0">
                <a:solidFill>
                  <a:srgbClr val="2A854E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63041490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A1EDD-ECC8-36BA-F016-BD94DF4A9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and black text&#10;&#10;Description automatically generated">
            <a:extLst>
              <a:ext uri="{FF2B5EF4-FFF2-40B4-BE49-F238E27FC236}">
                <a16:creationId xmlns:a16="http://schemas.microsoft.com/office/drawing/2014/main" id="{4B4E9220-AAD0-301B-6DD1-D9C260F2A2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5" b="-1"/>
          <a:stretch/>
        </p:blipFill>
        <p:spPr>
          <a:xfrm>
            <a:off x="96273" y="1282"/>
            <a:ext cx="12191980" cy="6856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0409E8-D8FE-0ABF-7CE7-41EF347F7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68" y="2281897"/>
            <a:ext cx="4660110" cy="256649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7806BE-C5D3-E4C4-E2E7-6484F79C5C23}"/>
              </a:ext>
            </a:extLst>
          </p:cNvPr>
          <p:cNvSpPr txBox="1"/>
          <p:nvPr/>
        </p:nvSpPr>
        <p:spPr>
          <a:xfrm>
            <a:off x="304800" y="807692"/>
            <a:ext cx="14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S" b="1" dirty="0">
                <a:solidFill>
                  <a:srgbClr val="2A85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B53DB8-5874-B62D-D6DE-91C397C8C289}"/>
              </a:ext>
            </a:extLst>
          </p:cNvPr>
          <p:cNvSpPr txBox="1"/>
          <p:nvPr/>
        </p:nvSpPr>
        <p:spPr>
          <a:xfrm>
            <a:off x="304799" y="1651604"/>
            <a:ext cx="47693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</a:rPr>
              <a:t>Figure  2:</a:t>
            </a:r>
            <a:r>
              <a: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</a:rPr>
              <a:t>Cumulative density function of individual specific WTP for organic &amp; mean </a:t>
            </a:r>
            <a:r>
              <a: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WTP for organic milk </a:t>
            </a:r>
            <a:endParaRPr lang="en-R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4FA020-3821-AB9B-484F-A8E42D3A3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506" y="1066873"/>
            <a:ext cx="6570287" cy="12150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6B1269D-2FD1-2FCE-4514-49EA2A6B9D61}"/>
              </a:ext>
            </a:extLst>
          </p:cNvPr>
          <p:cNvSpPr txBox="1"/>
          <p:nvPr/>
        </p:nvSpPr>
        <p:spPr>
          <a:xfrm>
            <a:off x="5394311" y="1066873"/>
            <a:ext cx="2478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S" sz="1200" dirty="0">
                <a:solidFill>
                  <a:srgbClr val="2A854E"/>
                </a:solidFill>
              </a:rPr>
              <a:t>b (S.E.) = 0.37  (0.06)</a:t>
            </a:r>
            <a:br>
              <a:rPr lang="en-RS" sz="1200" dirty="0">
                <a:solidFill>
                  <a:srgbClr val="2A854E"/>
                </a:solidFill>
              </a:rPr>
            </a:br>
            <a:r>
              <a:rPr lang="en-US" sz="1200" dirty="0">
                <a:solidFill>
                  <a:srgbClr val="2A854E"/>
                </a:solidFill>
              </a:rPr>
              <a:t>95% </a:t>
            </a:r>
            <a:r>
              <a:rPr lang="en-RS" sz="1200" dirty="0">
                <a:solidFill>
                  <a:srgbClr val="2A854E"/>
                </a:solidFill>
              </a:rPr>
              <a:t>CI</a:t>
            </a:r>
            <a:r>
              <a:rPr lang="en-US" sz="1200" dirty="0">
                <a:solidFill>
                  <a:srgbClr val="2A854E"/>
                </a:solidFill>
              </a:rPr>
              <a:t> =</a:t>
            </a:r>
            <a:r>
              <a:rPr lang="en-RS" sz="1200" dirty="0">
                <a:solidFill>
                  <a:srgbClr val="2A854E"/>
                </a:solidFill>
              </a:rPr>
              <a:t> </a:t>
            </a:r>
            <a:r>
              <a:rPr lang="en-US" sz="1200" dirty="0">
                <a:solidFill>
                  <a:srgbClr val="2A854E"/>
                </a:solidFill>
              </a:rPr>
              <a:t>[</a:t>
            </a:r>
            <a:r>
              <a:rPr lang="en-RS" sz="1200" dirty="0">
                <a:solidFill>
                  <a:srgbClr val="2A854E"/>
                </a:solidFill>
              </a:rPr>
              <a:t>0.24, 0.49</a:t>
            </a:r>
            <a:r>
              <a:rPr lang="en-US" sz="1200" dirty="0">
                <a:solidFill>
                  <a:srgbClr val="2A854E"/>
                </a:solidFill>
              </a:rPr>
              <a:t>]</a:t>
            </a:r>
            <a:endParaRPr lang="en-RS" sz="1200" dirty="0">
              <a:solidFill>
                <a:srgbClr val="2A854E"/>
              </a:solidFill>
            </a:endParaRPr>
          </a:p>
          <a:p>
            <a:r>
              <a:rPr lang="el-GR" sz="1200" dirty="0">
                <a:solidFill>
                  <a:srgbClr val="2A854E"/>
                </a:solidFill>
              </a:rPr>
              <a:t>β</a:t>
            </a:r>
            <a:r>
              <a:rPr lang="en-US" sz="1200" dirty="0">
                <a:solidFill>
                  <a:srgbClr val="2A854E"/>
                </a:solidFill>
              </a:rPr>
              <a:t> = 0.28</a:t>
            </a:r>
            <a:endParaRPr lang="en-RS" sz="1200" dirty="0">
              <a:solidFill>
                <a:srgbClr val="2A854E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2B2E85-B4EA-41F0-91B4-2EC8F335CB37}"/>
              </a:ext>
            </a:extLst>
          </p:cNvPr>
          <p:cNvSpPr txBox="1"/>
          <p:nvPr/>
        </p:nvSpPr>
        <p:spPr>
          <a:xfrm>
            <a:off x="10591747" y="1028054"/>
            <a:ext cx="1563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S" sz="1200" dirty="0">
                <a:solidFill>
                  <a:srgbClr val="2A854E"/>
                </a:solidFill>
              </a:rPr>
              <a:t>b (S.E.) = 11.86  (2.28)</a:t>
            </a:r>
            <a:br>
              <a:rPr lang="en-RS" sz="1200" dirty="0">
                <a:solidFill>
                  <a:srgbClr val="2A854E"/>
                </a:solidFill>
              </a:rPr>
            </a:br>
            <a:r>
              <a:rPr lang="en-US" sz="1200" dirty="0">
                <a:solidFill>
                  <a:srgbClr val="2A854E"/>
                </a:solidFill>
              </a:rPr>
              <a:t>95% </a:t>
            </a:r>
            <a:r>
              <a:rPr lang="en-RS" sz="1200" dirty="0">
                <a:solidFill>
                  <a:srgbClr val="2A854E"/>
                </a:solidFill>
              </a:rPr>
              <a:t>CI = </a:t>
            </a:r>
            <a:r>
              <a:rPr lang="en-US" sz="1200" dirty="0">
                <a:solidFill>
                  <a:srgbClr val="2A854E"/>
                </a:solidFill>
              </a:rPr>
              <a:t>[</a:t>
            </a:r>
            <a:r>
              <a:rPr lang="en-RS" sz="1200" dirty="0">
                <a:solidFill>
                  <a:srgbClr val="2A854E"/>
                </a:solidFill>
              </a:rPr>
              <a:t>7.38, 16.34</a:t>
            </a:r>
            <a:r>
              <a:rPr lang="en-US" sz="1200" dirty="0">
                <a:solidFill>
                  <a:srgbClr val="2A854E"/>
                </a:solidFill>
              </a:rPr>
              <a:t>]</a:t>
            </a:r>
            <a:endParaRPr lang="en-RS" sz="1200" dirty="0">
              <a:solidFill>
                <a:srgbClr val="2A854E"/>
              </a:solidFill>
            </a:endParaRPr>
          </a:p>
          <a:p>
            <a:r>
              <a:rPr lang="el-GR" sz="1200" dirty="0">
                <a:solidFill>
                  <a:srgbClr val="2A854E"/>
                </a:solidFill>
              </a:rPr>
              <a:t>β</a:t>
            </a:r>
            <a:r>
              <a:rPr lang="en-US" sz="1200" dirty="0">
                <a:solidFill>
                  <a:srgbClr val="2A854E"/>
                </a:solidFill>
              </a:rPr>
              <a:t> =0.26</a:t>
            </a:r>
            <a:endParaRPr lang="en-RS" sz="1200" dirty="0">
              <a:solidFill>
                <a:srgbClr val="2A854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6964C3-6FBA-5DF8-50EB-49FA5FA82B09}"/>
              </a:ext>
            </a:extLst>
          </p:cNvPr>
          <p:cNvSpPr txBox="1"/>
          <p:nvPr/>
        </p:nvSpPr>
        <p:spPr>
          <a:xfrm>
            <a:off x="7955327" y="2288084"/>
            <a:ext cx="1616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S" sz="1200" dirty="0">
                <a:solidFill>
                  <a:schemeClr val="accent2">
                    <a:lumMod val="75000"/>
                  </a:schemeClr>
                </a:solidFill>
              </a:rPr>
              <a:t>b (S.E.) = -1.08  (3.11)</a:t>
            </a:r>
            <a:br>
              <a:rPr lang="en-RS" sz="1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95% </a:t>
            </a:r>
            <a:r>
              <a:rPr lang="en-RS" sz="1200" dirty="0">
                <a:solidFill>
                  <a:schemeClr val="accent2">
                    <a:lumMod val="75000"/>
                  </a:schemeClr>
                </a:solidFill>
              </a:rPr>
              <a:t>CI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 = [</a:t>
            </a:r>
            <a:r>
              <a:rPr lang="en-RS" sz="1200" dirty="0">
                <a:solidFill>
                  <a:schemeClr val="accent2">
                    <a:lumMod val="75000"/>
                  </a:schemeClr>
                </a:solidFill>
              </a:rPr>
              <a:t>-7.19, 5.02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]</a:t>
            </a:r>
            <a:endParaRPr lang="en-RS" sz="12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l-GR" sz="1200" dirty="0">
                <a:solidFill>
                  <a:schemeClr val="accent2">
                    <a:lumMod val="75000"/>
                  </a:schemeClr>
                </a:solidFill>
              </a:rPr>
              <a:t>β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 = -0.02</a:t>
            </a:r>
            <a:endParaRPr lang="en-R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941423-6C13-4889-6EDB-36CBA905EFAA}"/>
              </a:ext>
            </a:extLst>
          </p:cNvPr>
          <p:cNvSpPr txBox="1"/>
          <p:nvPr/>
        </p:nvSpPr>
        <p:spPr>
          <a:xfrm rot="5400000">
            <a:off x="1876586" y="3567491"/>
            <a:ext cx="6856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S" sz="2400" dirty="0">
                <a:solidFill>
                  <a:srgbClr val="2A854E"/>
                </a:solidFill>
              </a:rPr>
              <a:t>-------------------------------------------------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12A244-1866-C7B9-06DB-63C159EC7938}"/>
              </a:ext>
            </a:extLst>
          </p:cNvPr>
          <p:cNvSpPr txBox="1"/>
          <p:nvPr/>
        </p:nvSpPr>
        <p:spPr>
          <a:xfrm>
            <a:off x="5394311" y="3132313"/>
            <a:ext cx="662848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GB" sz="1400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H2a (accepted)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a significant indirect effect was observed, confirming that an increase in HC leads to a more positive OMA. </a:t>
            </a:r>
            <a:b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sz="1400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H2b (accepted)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OMA has a significant and positive effect on WTP.</a:t>
            </a:r>
            <a:b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sz="1400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H2c (partially rejected)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the direct effect of HC on WTP was not significant, suggesting that HC alone does not determine WTP, but its influence is fully mediated by OMA.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78E2B8E-B022-B5D5-2976-95EDF29EA9BF}"/>
              </a:ext>
            </a:extLst>
          </p:cNvPr>
          <p:cNvSpPr/>
          <p:nvPr/>
        </p:nvSpPr>
        <p:spPr>
          <a:xfrm>
            <a:off x="11502571" y="375892"/>
            <a:ext cx="482600" cy="431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C96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S" sz="1200" dirty="0">
                <a:solidFill>
                  <a:srgbClr val="2A854E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3114404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0DB267-14A0-BDB6-4632-939A1BADE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B5C109-BE57-CEE3-A82B-8F1F20183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white background with blue and black text&#10;&#10;Description automatically generated">
            <a:extLst>
              <a:ext uri="{FF2B5EF4-FFF2-40B4-BE49-F238E27FC236}">
                <a16:creationId xmlns:a16="http://schemas.microsoft.com/office/drawing/2014/main" id="{3D7E5742-CFFC-1F30-0C97-A7999292F0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F33433-5A58-4787-73A3-45B5ADC7F0D6}"/>
              </a:ext>
            </a:extLst>
          </p:cNvPr>
          <p:cNvSpPr txBox="1"/>
          <p:nvPr/>
        </p:nvSpPr>
        <p:spPr>
          <a:xfrm>
            <a:off x="304800" y="1343101"/>
            <a:ext cx="11582400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Positive median WTP, with significant heterogeneity!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price sensitivity = limiting market expansion at current price levels!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Reducing the price below current levels = increasing market share.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it remains a premium-priced product / further expansion cannot realistically be expected.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GB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STRENGTHENING CONSUMER CONFIDENCE IN ORGANIC CERTIFICATION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GB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IMPROVING MARKET ORGANIZATION THROUGH COOPERATIVES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GB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ALIGNING MARKETING STRATEGIES WITH HEALTH CONCERNS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A7308C-C818-00FB-7D6E-FBCF90AA11F2}"/>
              </a:ext>
            </a:extLst>
          </p:cNvPr>
          <p:cNvSpPr txBox="1"/>
          <p:nvPr/>
        </p:nvSpPr>
        <p:spPr>
          <a:xfrm>
            <a:off x="304800" y="807692"/>
            <a:ext cx="4023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S" b="1" dirty="0">
                <a:solidFill>
                  <a:srgbClr val="2A85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 DISCUSSION AND CONCLUSION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11ADCA8-1506-2926-A05E-4F10457B1B26}"/>
              </a:ext>
            </a:extLst>
          </p:cNvPr>
          <p:cNvSpPr/>
          <p:nvPr/>
        </p:nvSpPr>
        <p:spPr>
          <a:xfrm>
            <a:off x="11502571" y="375892"/>
            <a:ext cx="482600" cy="431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C96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S" sz="1200" dirty="0">
                <a:solidFill>
                  <a:srgbClr val="2A854E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20739053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4A4E3-3729-5FFE-F59A-6800C1340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and black text&#10;&#10;Description automatically generated">
            <a:extLst>
              <a:ext uri="{FF2B5EF4-FFF2-40B4-BE49-F238E27FC236}">
                <a16:creationId xmlns:a16="http://schemas.microsoft.com/office/drawing/2014/main" id="{C55679C1-1D63-8EDC-2B1F-A07976C22F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D210A6-E935-D823-B76E-4273043E3EF0}"/>
              </a:ext>
            </a:extLst>
          </p:cNvPr>
          <p:cNvSpPr txBox="1"/>
          <p:nvPr/>
        </p:nvSpPr>
        <p:spPr>
          <a:xfrm>
            <a:off x="301256" y="1559896"/>
            <a:ext cx="1158948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OMA was not particularly </a:t>
            </a:r>
            <a:r>
              <a:rPr lang="en-GB" dirty="0" err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favorable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low awareness and trust in certification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  weaker attitudes toward organic products.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EDUCATING CONSUMERS ABOUT THE BENEFITS OF ORGANIC PRODUCTION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STRENGTHENING TRUST IN CERTIFICATION 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dirty="0">
                <a:solidFill>
                  <a:srgbClr val="2471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Future research: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rgbClr val="24714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just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Could enhance realism - in virtual or online supermarkets or employing incentive-compatible DCEs.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algn="just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 EYE-TRACKING TECHNOLOGY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DB3E69-03BB-CA17-1BC1-749CACDD8049}"/>
              </a:ext>
            </a:extLst>
          </p:cNvPr>
          <p:cNvSpPr txBox="1"/>
          <p:nvPr/>
        </p:nvSpPr>
        <p:spPr>
          <a:xfrm>
            <a:off x="304800" y="807692"/>
            <a:ext cx="4023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S" b="1" dirty="0">
                <a:solidFill>
                  <a:srgbClr val="2A85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 DISCUSSION AND CONCLUSION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6AF8FAA-B335-EC2B-2381-CC8FCF452D81}"/>
              </a:ext>
            </a:extLst>
          </p:cNvPr>
          <p:cNvSpPr/>
          <p:nvPr/>
        </p:nvSpPr>
        <p:spPr>
          <a:xfrm>
            <a:off x="11502571" y="375892"/>
            <a:ext cx="482600" cy="431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C96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S" sz="1200" dirty="0">
                <a:solidFill>
                  <a:srgbClr val="2A854E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24495784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white cover with green and white text&#10;&#10;Description automatically generated">
            <a:extLst>
              <a:ext uri="{FF2B5EF4-FFF2-40B4-BE49-F238E27FC236}">
                <a16:creationId xmlns:a16="http://schemas.microsoft.com/office/drawing/2014/main" id="{1211EE8B-97E7-10BB-29C6-53F2347871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8515AC-8811-14AE-B809-CB2B57629D70}"/>
              </a:ext>
            </a:extLst>
          </p:cNvPr>
          <p:cNvSpPr txBox="1"/>
          <p:nvPr/>
        </p:nvSpPr>
        <p:spPr>
          <a:xfrm>
            <a:off x="6096000" y="5453426"/>
            <a:ext cx="25093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8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ACKNOWLEDGMENT</a:t>
            </a:r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3116344046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FE81108B-4EBF-9815-7D5C-E1E40E9F97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8B8263-3C15-DDCA-28AA-9D58ED0CF294}"/>
              </a:ext>
            </a:extLst>
          </p:cNvPr>
          <p:cNvSpPr/>
          <p:nvPr/>
        </p:nvSpPr>
        <p:spPr>
          <a:xfrm>
            <a:off x="854439" y="145045"/>
            <a:ext cx="8634335" cy="4512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BD0344-6D24-9BE0-A996-3720372795C2}"/>
              </a:ext>
            </a:extLst>
          </p:cNvPr>
          <p:cNvSpPr txBox="1"/>
          <p:nvPr/>
        </p:nvSpPr>
        <p:spPr>
          <a:xfrm>
            <a:off x="-1524" y="1598028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THANK YOU</a:t>
            </a:r>
          </a:p>
          <a:p>
            <a:pPr algn="ctr"/>
            <a:r>
              <a:rPr lang="sr-Latn-RS" sz="44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</a:p>
          <a:p>
            <a:pPr algn="ctr"/>
            <a:r>
              <a:rPr lang="sr-Latn-RS" sz="44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 ATTENTION!</a:t>
            </a:r>
            <a:endParaRPr lang="en-RS" sz="4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80E89A-4861-2CD9-3407-63FB07CDC0CB}"/>
              </a:ext>
            </a:extLst>
          </p:cNvPr>
          <p:cNvSpPr txBox="1"/>
          <p:nvPr/>
        </p:nvSpPr>
        <p:spPr>
          <a:xfrm>
            <a:off x="8091577" y="-2242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RS" dirty="0"/>
          </a:p>
        </p:txBody>
      </p:sp>
    </p:spTree>
    <p:extLst>
      <p:ext uri="{BB962C8B-B14F-4D97-AF65-F5344CB8AC3E}">
        <p14:creationId xmlns:p14="http://schemas.microsoft.com/office/powerpoint/2010/main" val="1014623881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lass of milk on a wave of milk&#10;&#10;AI-generated content may be incorrect.">
            <a:extLst>
              <a:ext uri="{FF2B5EF4-FFF2-40B4-BE49-F238E27FC236}">
                <a16:creationId xmlns:a16="http://schemas.microsoft.com/office/drawing/2014/main" id="{8C59FAE0-F034-3684-F314-1B4F02DB4A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1" r="1" b="1365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97036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EC08435-51E4-05EC-39B2-C120A638DF72}"/>
              </a:ext>
            </a:extLst>
          </p:cNvPr>
          <p:cNvSpPr txBox="1"/>
          <p:nvPr/>
        </p:nvSpPr>
        <p:spPr>
          <a:xfrm>
            <a:off x="673100" y="551289"/>
            <a:ext cx="10845800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arenR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Castro Campos, B., &amp; Qi, X. (2024). A literature review on the drivers and barriers of organic food consumption in China. Agricultural and Food Economics, 12(1), 18.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https://doi.org/10.1186/s40100-024-00312-y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Ćendić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J., &amp;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Zarić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V. (2019). Motives of buying organic products in the Republic of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Serbia.Agroekonomika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48(82), 71–78.</a:t>
            </a:r>
          </a:p>
          <a:p>
            <a:pPr marL="342900" indent="-342900" algn="just">
              <a:buFont typeface="+mj-lt"/>
              <a:buAutoNum type="arabicParenR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Dutta-Bergman, M. J. (2004). Primary sources of health information: Comparisons in the domain of health attitudes, health cognitions, and health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behaviors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Health communication, 16(3), 273-288.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https://doi.org/10.1207/S15327027HC1603_1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Katt, F., &amp; Meixner, O. (2020). A systematic review of drivers influencing consumer willingness to pay for organic food. Trends in Food Science &amp; Technology, 100, 374-388.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https://doi.org/10.1016/j.tifs.2020.04.029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Kos, J.,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Lević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J.,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Đuragić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O., Kokić, B., &amp; Miladinović, I. (2014). Occurrence and estimation of aflatoxin M1 exposure in milk in Serbia. Food control, 38, 41-46.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https://doi.org/10.1016/j.foodcont.2013.09.060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Kovačević, V. (2021). Analysis of current state and limiting factors for the development of organic sector in Serbia. Western Balkan Journal of Agricultural Economics and Rural Development (WBJAERD), 3(1), 23-33.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https://doi.org/10.3390/su12083261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Luchs, M. G., Phipps, M., &amp; Hill, T. (2015). Exploring consumer responsibility for sustainable consumption. Journal of Marketing Management, 31(13-14), 1449-1471.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https://doi.org/10.1080/0267257X.2015.1061584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789291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C6A9EB-E422-D24A-ABD6-F279FA4A0352}"/>
              </a:ext>
            </a:extLst>
          </p:cNvPr>
          <p:cNvSpPr txBox="1"/>
          <p:nvPr/>
        </p:nvSpPr>
        <p:spPr>
          <a:xfrm>
            <a:off x="673100" y="428178"/>
            <a:ext cx="108458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 startAt="8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Magnusson, M. K., Arvola, A.,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Hursti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U. K. K., Åberg, L., &amp;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Sjödén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P. O. (2001). Attitudes towards organic foods among Swedish consumers. British food journal, 103(3), 209-227.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https://doi.org/10.1108/00070700110386755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arenR" startAt="8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arenR" startAt="8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Rana, J., &amp; Paul, J. (2017). Consumer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behavior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purchase intention for organic food: A review and research agenda. Journal of retailing and consumer services, 38, 157-165.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https://www.sciencedirect.com/science/article/pii/S0969698917301078#s0100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arenR" startAt="8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arenR" startAt="8"/>
            </a:pP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Smigic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N.,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Djekic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I., Tomasevic, I., Stanisic, N., Nedeljkovic, A., Lukovic, V., &amp;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Miocinovic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J. (2017). Organic and conventional milk – insight on potential differences. British Food Journal, 119(2), 366–376.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https://doi.org/10.1108/BFJ-06-2016-0237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arenR" startAt="8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arenR" startAt="8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Stanković, T., Andjelković, A., &amp; Milovanović, G. (2023). Distribution Channels for Organic Food in the Republic of Serbia. Economic Themes, 61(2), 269–287.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https://doi.org/10.2478/ethemes-2023-0014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arenR" startAt="8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arenR" startAt="8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Vehapi, S., &amp; </a:t>
            </a:r>
            <a:r>
              <a:rPr lang="en-GB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Dolićanin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E. (2016). CONSUMERS BEHAVIOR ON ORGANIC FOOD: EVIDENCE FROM THE REPUBLIC OF SERBIA. </a:t>
            </a:r>
            <a:r>
              <a:rPr lang="sr-R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Економика пољопривреде,</a:t>
            </a:r>
            <a:r>
              <a:rPr lang="sr-Latn-R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LXIII(3), Article 3.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https://www.cabidigitallibrary.org/doi/pdf/10.5555/20163345548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arenR" startAt="8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arenR" startAt="8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Vehapi, S., &amp; Mitic, S. (2021). GENERATION Z CONSUMERS' MOTIVES AND BARRIERS TO PURCHASING ORGANIC FOOD PRODUCTS IN SERBIA. </a:t>
            </a:r>
            <a:r>
              <a:rPr lang="sr-R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Економика пољопривреде,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LXVIII(4), Article 4.</a:t>
            </a:r>
          </a:p>
          <a:p>
            <a:pPr marL="342900" indent="-342900">
              <a:buFont typeface="+mj-lt"/>
              <a:buAutoNum type="arabicParenR" startAt="8"/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arenR" startAt="8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Wang, J., Xue, Y., &amp; Liu, T. (2023). Consumer motivation for organic food consumption: Health consciousness or herd mentality. Frontiers in Public Health, 10, 1042535.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https://doi.org/10.3389/fpubh.2022.1042535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616468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glass of milk on a wave of milk&#10;&#10;AI-generated content may be incorrect.">
            <a:extLst>
              <a:ext uri="{FF2B5EF4-FFF2-40B4-BE49-F238E27FC236}">
                <a16:creationId xmlns:a16="http://schemas.microsoft.com/office/drawing/2014/main" id="{6E20C33B-E831-9448-9115-EB832F8A90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3" r="1" b="1093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5440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document&#10;&#10;AI-generated content may be incorrect.">
            <a:extLst>
              <a:ext uri="{FF2B5EF4-FFF2-40B4-BE49-F238E27FC236}">
                <a16:creationId xmlns:a16="http://schemas.microsoft.com/office/drawing/2014/main" id="{C742BCCF-DE15-E9D4-670C-CBEE49148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791" y="643467"/>
            <a:ext cx="4540417" cy="557106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2A5151-8C9F-D7CD-D721-2612FB21775E}"/>
              </a:ext>
            </a:extLst>
          </p:cNvPr>
          <p:cNvSpPr txBox="1"/>
          <p:nvPr/>
        </p:nvSpPr>
        <p:spPr>
          <a:xfrm>
            <a:off x="477012" y="110728"/>
            <a:ext cx="8666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(1)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</a:rPr>
              <a:t>Attributes and levels of milk used in the choice experiment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192772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aper with text and numbers&#10;&#10;AI-generated content may be incorrect.">
            <a:extLst>
              <a:ext uri="{FF2B5EF4-FFF2-40B4-BE49-F238E27FC236}">
                <a16:creationId xmlns:a16="http://schemas.microsoft.com/office/drawing/2014/main" id="{752D2029-E9D5-AC17-72A3-63F8EF1A1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729" y="643467"/>
            <a:ext cx="3746541" cy="557106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EDEB71-42EB-8C7D-405A-4DEDA0A5D632}"/>
              </a:ext>
            </a:extLst>
          </p:cNvPr>
          <p:cNvSpPr txBox="1"/>
          <p:nvPr/>
        </p:nvSpPr>
        <p:spPr>
          <a:xfrm>
            <a:off x="477011" y="110728"/>
            <a:ext cx="11237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(2)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</a:rPr>
              <a:t>Sample characteristics (N=441)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545355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1AAEBB-0625-A01A-B217-662C1FEA8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aper with text and numbers&#10;&#10;AI-generated content may be incorrect.">
            <a:extLst>
              <a:ext uri="{FF2B5EF4-FFF2-40B4-BE49-F238E27FC236}">
                <a16:creationId xmlns:a16="http://schemas.microsoft.com/office/drawing/2014/main" id="{B36ABDF1-FA12-6E36-778B-9B18195609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" t="4863"/>
          <a:stretch>
            <a:fillRect/>
          </a:stretch>
        </p:blipFill>
        <p:spPr>
          <a:xfrm>
            <a:off x="4119745" y="588454"/>
            <a:ext cx="3952510" cy="56810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26D26C-C0E7-AAC6-A618-6CC09B280BFD}"/>
              </a:ext>
            </a:extLst>
          </p:cNvPr>
          <p:cNvSpPr txBox="1"/>
          <p:nvPr/>
        </p:nvSpPr>
        <p:spPr>
          <a:xfrm>
            <a:off x="477012" y="110727"/>
            <a:ext cx="6099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(3)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</a:rPr>
              <a:t>Latent variables and CFA results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815302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96DE38-D1D4-C8A3-9544-957A75840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table with numbers and a number of objects&#10;&#10;AI-generated content may be incorrect.">
            <a:extLst>
              <a:ext uri="{FF2B5EF4-FFF2-40B4-BE49-F238E27FC236}">
                <a16:creationId xmlns:a16="http://schemas.microsoft.com/office/drawing/2014/main" id="{41BD4EED-A729-FFED-6F68-E5DCB8AA6D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9" t="7257" r="-1"/>
          <a:stretch>
            <a:fillRect/>
          </a:stretch>
        </p:blipFill>
        <p:spPr>
          <a:xfrm>
            <a:off x="2198140" y="845608"/>
            <a:ext cx="7795720" cy="5166783"/>
          </a:xfrm>
          <a:prstGeom prst="rect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DB1C0E-1F28-8027-4875-53A10C62E26B}"/>
              </a:ext>
            </a:extLst>
          </p:cNvPr>
          <p:cNvSpPr txBox="1"/>
          <p:nvPr/>
        </p:nvSpPr>
        <p:spPr>
          <a:xfrm>
            <a:off x="477012" y="112620"/>
            <a:ext cx="7384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</a:rPr>
              <a:t>(4) RPL model estimates and MWTP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790992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9A0709-AA07-8F0D-35BB-8807DBC1D507}"/>
              </a:ext>
            </a:extLst>
          </p:cNvPr>
          <p:cNvSpPr txBox="1"/>
          <p:nvPr/>
        </p:nvSpPr>
        <p:spPr>
          <a:xfrm>
            <a:off x="477012" y="110727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</a:rPr>
              <a:t>(5) Mediation model results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78E0D3-81EF-434B-9D5B-BF4A837353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42" t="21739" r="15769" b="2669"/>
          <a:stretch/>
        </p:blipFill>
        <p:spPr>
          <a:xfrm>
            <a:off x="1370553" y="702037"/>
            <a:ext cx="9450893" cy="545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3574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1577</Words>
  <Application>Microsoft Macintosh PowerPoint</Application>
  <PresentationFormat>Widescreen</PresentationFormat>
  <Paragraphs>195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Aptos</vt:lpstr>
      <vt:lpstr>Arial</vt:lpstr>
      <vt:lpstr>Arial</vt:lpstr>
      <vt:lpstr>Calibri</vt:lpstr>
      <vt:lpstr>Calibri Light</vt:lpstr>
      <vt:lpstr>Open Sans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Сања Џевер</cp:lastModifiedBy>
  <cp:revision>53</cp:revision>
  <dcterms:created xsi:type="dcterms:W3CDTF">2024-02-07T12:39:30Z</dcterms:created>
  <dcterms:modified xsi:type="dcterms:W3CDTF">2025-08-24T21:12:14Z</dcterms:modified>
</cp:coreProperties>
</file>